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6" r:id="rId3"/>
    <p:sldId id="258" r:id="rId4"/>
    <p:sldId id="260" r:id="rId5"/>
    <p:sldId id="262" r:id="rId6"/>
    <p:sldId id="259" r:id="rId7"/>
    <p:sldId id="309" r:id="rId8"/>
    <p:sldId id="261" r:id="rId9"/>
    <p:sldId id="263" r:id="rId10"/>
    <p:sldId id="264" r:id="rId11"/>
    <p:sldId id="265" r:id="rId12"/>
    <p:sldId id="266" r:id="rId13"/>
    <p:sldId id="267" r:id="rId14"/>
    <p:sldId id="339" r:id="rId15"/>
    <p:sldId id="268" r:id="rId16"/>
    <p:sldId id="269" r:id="rId17"/>
    <p:sldId id="270" r:id="rId18"/>
    <p:sldId id="271"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7138"/>
    <a:srgbClr val="FFFF00"/>
    <a:srgbClr val="996633"/>
    <a:srgbClr val="3399FF"/>
    <a:srgbClr val="323232"/>
    <a:srgbClr val="292929"/>
    <a:srgbClr val="8F77AD"/>
    <a:srgbClr val="957DB1"/>
    <a:srgbClr val="16F62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39"/>
    <p:restoredTop sz="93195"/>
  </p:normalViewPr>
  <p:slideViewPr>
    <p:cSldViewPr>
      <p:cViewPr varScale="1">
        <p:scale>
          <a:sx n="109" d="100"/>
          <a:sy n="109" d="100"/>
        </p:scale>
        <p:origin x="210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D3EC2-E6F4-4D66-97DA-9C3C4BDB45CA}" type="datetimeFigureOut">
              <a:rPr lang="en-US" smtClean="0"/>
              <a:t>8/16/18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EEF13-9157-4458-9861-D534A05B78C8}" type="slidenum">
              <a:rPr lang="en-US" smtClean="0"/>
              <a:t>‹#›</a:t>
            </a:fld>
            <a:endParaRPr lang="en-US"/>
          </a:p>
        </p:txBody>
      </p:sp>
    </p:spTree>
    <p:extLst>
      <p:ext uri="{BB962C8B-B14F-4D97-AF65-F5344CB8AC3E}">
        <p14:creationId xmlns:p14="http://schemas.microsoft.com/office/powerpoint/2010/main" val="241797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2EEF13-9157-4458-9861-D534A05B78C8}" type="slidenum">
              <a:rPr lang="en-US" smtClean="0"/>
              <a:t>1</a:t>
            </a:fld>
            <a:endParaRPr lang="en-US"/>
          </a:p>
        </p:txBody>
      </p:sp>
    </p:spTree>
    <p:extLst>
      <p:ext uri="{BB962C8B-B14F-4D97-AF65-F5344CB8AC3E}">
        <p14:creationId xmlns:p14="http://schemas.microsoft.com/office/powerpoint/2010/main" val="380336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2EEF13-9157-4458-9861-D534A05B78C8}" type="slidenum">
              <a:rPr lang="en-US" smtClean="0"/>
              <a:t>2</a:t>
            </a:fld>
            <a:endParaRPr lang="en-US"/>
          </a:p>
        </p:txBody>
      </p:sp>
    </p:spTree>
    <p:extLst>
      <p:ext uri="{BB962C8B-B14F-4D97-AF65-F5344CB8AC3E}">
        <p14:creationId xmlns:p14="http://schemas.microsoft.com/office/powerpoint/2010/main" val="175828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EF13-9157-4458-9861-D534A05B78C8}" type="slidenum">
              <a:rPr lang="en-US" smtClean="0"/>
              <a:t>15</a:t>
            </a:fld>
            <a:endParaRPr lang="en-US"/>
          </a:p>
        </p:txBody>
      </p:sp>
    </p:spTree>
    <p:extLst>
      <p:ext uri="{BB962C8B-B14F-4D97-AF65-F5344CB8AC3E}">
        <p14:creationId xmlns:p14="http://schemas.microsoft.com/office/powerpoint/2010/main" val="189112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21E8BE-EC0B-44D0-B43D-7892E5FC9D7F}" type="datetime1">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4391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F261EA-15B1-4618-ADD7-45E7BC8C31EC}" type="datetime1">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121989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3F752-9493-4C7A-BDD8-B72A59D032C5}" type="datetime1">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192728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5084C-249B-4FD6-B2CB-9A19B588EFED}" type="datetime1">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240045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1BE75-B52F-43F4-B41B-ECBFC3FA901D}" type="datetime1">
              <a:rPr lang="en-US" smtClean="0"/>
              <a:t>8/16/18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19159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D7ADB6-5036-4696-95A6-4382CB7D7195}" type="datetime1">
              <a:rPr lang="en-US" smtClean="0"/>
              <a:t>8/16/18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9338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2E298F-A07A-4DD6-A8FC-61F8FEAC0FFD}" type="datetime1">
              <a:rPr lang="en-US" smtClean="0"/>
              <a:t>8/16/18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239667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AB9397-D3FF-455D-BD2C-C2DC27BA6E0E}" type="datetime1">
              <a:rPr lang="en-US" smtClean="0"/>
              <a:t>8/16/18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52005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124A0-3029-452C-9753-9CBBF5EFE634}" type="datetime1">
              <a:rPr lang="en-US" smtClean="0"/>
              <a:t>8/16/18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44950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D4979-8712-4E2A-8CA8-5E39B543758F}" type="datetime1">
              <a:rPr lang="en-US" smtClean="0"/>
              <a:t>8/16/18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152727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3A1FF-ED48-48D9-BCF2-83CCD8B0C956}" type="datetime1">
              <a:rPr lang="en-US" smtClean="0"/>
              <a:t>8/16/18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81B73-CC8C-48DE-8BC7-F455B6DC89A0}" type="slidenum">
              <a:rPr lang="en-US" smtClean="0"/>
              <a:t>‹#›</a:t>
            </a:fld>
            <a:endParaRPr lang="en-US"/>
          </a:p>
        </p:txBody>
      </p:sp>
    </p:spTree>
    <p:extLst>
      <p:ext uri="{BB962C8B-B14F-4D97-AF65-F5344CB8AC3E}">
        <p14:creationId xmlns:p14="http://schemas.microsoft.com/office/powerpoint/2010/main" val="19939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2ECEA-3B4C-44AB-BF0C-F29C48BFD049}" type="datetime1">
              <a:rPr lang="en-US" smtClean="0"/>
              <a:t>8/16/18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81B73-CC8C-48DE-8BC7-F455B6DC89A0}" type="slidenum">
              <a:rPr lang="en-US" smtClean="0"/>
              <a:t>‹#›</a:t>
            </a:fld>
            <a:endParaRPr lang="en-US"/>
          </a:p>
        </p:txBody>
      </p:sp>
    </p:spTree>
    <p:extLst>
      <p:ext uri="{BB962C8B-B14F-4D97-AF65-F5344CB8AC3E}">
        <p14:creationId xmlns:p14="http://schemas.microsoft.com/office/powerpoint/2010/main" val="244282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hyperlink" Target="http://www.google.com/url?sa=i&amp;rct=j&amp;q=&amp;esrc=s&amp;frm=1&amp;source=images&amp;cd=&amp;cad=rja&amp;docid=cHQGP19qv72XnM&amp;tbnid=PNFsqdi6iLEBcM:&amp;ved=0CAUQjRw&amp;url=http://ushistorythompson.webs.com/&amp;ei=4CZPUpOVEYH-9gSwpIDQBw&amp;psig=AFQjCNF_75DoFXMcXOhk9XmgYYZbTlIz8A&amp;ust=1381005350629487" TargetMode="External"/><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png"/><Relationship Id="rId10" Type="http://schemas.openxmlformats.org/officeDocument/2006/relationships/slide" Target="slide15.xml"/><Relationship Id="rId4" Type="http://schemas.openxmlformats.org/officeDocument/2006/relationships/image" Target="../media/image1.jpeg"/><Relationship Id="rId9" Type="http://schemas.openxmlformats.org/officeDocument/2006/relationships/slide" Target="slide9.xml"/></Relationships>
</file>

<file path=ppt/slides/_rels/slide1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44.jp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eg"/><Relationship Id="rId4" Type="http://schemas.openxmlformats.org/officeDocument/2006/relationships/image" Target="../media/image45.jp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9.png"/><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52.jpg"/><Relationship Id="rId4" Type="http://schemas.openxmlformats.org/officeDocument/2006/relationships/image" Target="../media/image51.jp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4.jpeg"/><Relationship Id="rId7" Type="http://schemas.openxmlformats.org/officeDocument/2006/relationships/slide" Target="slide1.xml"/><Relationship Id="rId2"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9.jpg"/><Relationship Id="rId7" Type="http://schemas.openxmlformats.org/officeDocument/2006/relationships/slide" Target="slide1.xml"/><Relationship Id="rId2" Type="http://schemas.openxmlformats.org/officeDocument/2006/relationships/image" Target="../media/image58.jp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jpeg"/></Relationships>
</file>

<file path=ppt/slides/_rels/slide15.xml.rels><?xml version="1.0" encoding="UTF-8" standalone="yes"?>
<Relationships xmlns="http://schemas.openxmlformats.org/package/2006/relationships"><Relationship Id="rId8" Type="http://schemas.openxmlformats.org/officeDocument/2006/relationships/image" Target="../media/image70.gif"/><Relationship Id="rId13" Type="http://schemas.openxmlformats.org/officeDocument/2006/relationships/hyperlink" Target="http://en.wikipedia.org/wiki/United_States_Declaration_of_Independence" TargetMode="External"/><Relationship Id="rId18" Type="http://schemas.openxmlformats.org/officeDocument/2006/relationships/hyperlink" Target="http://en.wikipedia.org/wiki/Treaty_of_Paris_(1783)" TargetMode="External"/><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hyperlink" Target="http://en.wikipedia.org/wiki/Battle_of_Bunker_Hill" TargetMode="External"/><Relationship Id="rId17" Type="http://schemas.openxmlformats.org/officeDocument/2006/relationships/hyperlink" Target="http://en.wikipedia.org/wiki/Siege_of_Yorktown" TargetMode="External"/><Relationship Id="rId2" Type="http://schemas.openxmlformats.org/officeDocument/2006/relationships/notesSlide" Target="../notesSlides/notesSlide3.xml"/><Relationship Id="rId16" Type="http://schemas.openxmlformats.org/officeDocument/2006/relationships/hyperlink" Target="http://en.wikipedia.org/wiki/Valley_Forge" TargetMode="External"/><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8.jpeg"/><Relationship Id="rId11" Type="http://schemas.openxmlformats.org/officeDocument/2006/relationships/hyperlink" Target="http://en.wikipedia.org/wiki/Battles_of_Lexington_and_Concord" TargetMode="External"/><Relationship Id="rId5" Type="http://schemas.openxmlformats.org/officeDocument/2006/relationships/image" Target="../media/image67.jpeg"/><Relationship Id="rId15" Type="http://schemas.openxmlformats.org/officeDocument/2006/relationships/hyperlink" Target="http://en.wikipedia.org/wiki/Battles_of_Saratoga" TargetMode="External"/><Relationship Id="rId10" Type="http://schemas.openxmlformats.org/officeDocument/2006/relationships/image" Target="../media/image72.png"/><Relationship Id="rId19" Type="http://schemas.openxmlformats.org/officeDocument/2006/relationships/slide" Target="slide1.xml"/><Relationship Id="rId4" Type="http://schemas.openxmlformats.org/officeDocument/2006/relationships/image" Target="../media/image66.jpg"/><Relationship Id="rId9" Type="http://schemas.openxmlformats.org/officeDocument/2006/relationships/image" Target="../media/image71.jpeg"/><Relationship Id="rId14" Type="http://schemas.openxmlformats.org/officeDocument/2006/relationships/hyperlink" Target="http://en.wikipedia.org/wiki/Battle_of_Trenton" TargetMode="External"/></Relationships>
</file>

<file path=ppt/slides/_rels/slide1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74.jpeg"/><Relationship Id="rId7" Type="http://schemas.openxmlformats.org/officeDocument/2006/relationships/image" Target="../media/image78.gif"/><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eg"/><Relationship Id="rId11" Type="http://schemas.openxmlformats.org/officeDocument/2006/relationships/image" Target="../media/image9.png"/><Relationship Id="rId5" Type="http://schemas.openxmlformats.org/officeDocument/2006/relationships/image" Target="../media/image82.jpeg"/><Relationship Id="rId10" Type="http://schemas.openxmlformats.org/officeDocument/2006/relationships/slide" Target="slide1.xml"/><Relationship Id="rId4" Type="http://schemas.openxmlformats.org/officeDocument/2006/relationships/image" Target="../media/image81.jpeg"/><Relationship Id="rId9" Type="http://schemas.openxmlformats.org/officeDocument/2006/relationships/image" Target="../media/image86.jpeg"/></Relationships>
</file>

<file path=ppt/slides/_rels/slide18.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png"/><Relationship Id="rId2" Type="http://schemas.openxmlformats.org/officeDocument/2006/relationships/image" Target="../media/image87.jpe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90.png"/><Relationship Id="rId4" Type="http://schemas.openxmlformats.org/officeDocument/2006/relationships/image" Target="../media/image8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en.wikipedia.org/wiki/Thanksgiving_(United_States)" TargetMode="External"/><Relationship Id="rId3" Type="http://schemas.openxmlformats.org/officeDocument/2006/relationships/hyperlink" Target="http://education-portal.com/academy/lesson/jamestown-settlement-virginias-failed-colony.html" TargetMode="External"/><Relationship Id="rId7" Type="http://schemas.openxmlformats.org/officeDocument/2006/relationships/image" Target="../media/image14.jpeg"/><Relationship Id="rId12" Type="http://schemas.openxmlformats.org/officeDocument/2006/relationships/hyperlink" Target="http://en.wikipedia.org/wiki/Plymouth_Colony" TargetMode="External"/><Relationship Id="rId2" Type="http://schemas.openxmlformats.org/officeDocument/2006/relationships/image" Target="../media/image10.jpe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hyperlink" Target="http://en.wikipedia.org/wiki/Jamestown_Settlement" TargetMode="External"/><Relationship Id="rId5" Type="http://schemas.openxmlformats.org/officeDocument/2006/relationships/image" Target="../media/image12.jpeg"/><Relationship Id="rId15" Type="http://schemas.openxmlformats.org/officeDocument/2006/relationships/slide" Target="slide1.xml"/><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hyperlink" Target="http://education-portal.com/academy/lesson/the-mayflower-plymouth-massachusetts-bay-colony.html" TargetMode="External"/><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Southern_Colonies" TargetMode="External"/><Relationship Id="rId3" Type="http://schemas.openxmlformats.org/officeDocument/2006/relationships/image" Target="../media/image19.jpeg"/><Relationship Id="rId7" Type="http://schemas.openxmlformats.org/officeDocument/2006/relationships/hyperlink" Target="http://en.wikipedia.org/wiki/Middle_Colonies"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en.wikipedia.org/wiki/New_England_Colonies" TargetMode="External"/><Relationship Id="rId5" Type="http://schemas.openxmlformats.org/officeDocument/2006/relationships/image" Target="../media/image21.jpeg"/><Relationship Id="rId10" Type="http://schemas.openxmlformats.org/officeDocument/2006/relationships/image" Target="../media/image9.png"/><Relationship Id="rId4" Type="http://schemas.openxmlformats.org/officeDocument/2006/relationships/image" Target="../media/image20.jpeg"/><Relationship Id="rId9"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3.gif"/><Relationship Id="rId7" Type="http://schemas.openxmlformats.org/officeDocument/2006/relationships/slide" Target="slide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8.gif"/><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9.png"/><Relationship Id="rId4" Type="http://schemas.openxmlformats.org/officeDocument/2006/relationships/image" Target="../media/image7.gif"/><Relationship Id="rId9" Type="http://schemas.openxmlformats.org/officeDocument/2006/relationships/slide" Target="slide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9.jpeg"/><Relationship Id="rId7" Type="http://schemas.openxmlformats.org/officeDocument/2006/relationships/slide" Target="slide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jpe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kGBhQSERUUExQWFBUUGBcYGBgXGB4aHRgaGBccHB8gHx4XHCghGBwjHRQcHy8gIycpLSwsGB4xNTAqNSYrLCkBCQoKDgwOGg8PGjIlHyQsLy4sLC8qLCwsLCwsLCwsLCwsKTAsLTQtLCwsLCwpLCwsKiwsLCwsLCwsLCwsLCwsLP/AABEIAKgA2AMBIgACEQEDEQH/xAAcAAABBAMBAAAAAAAAAAAAAAAABAUGBwIDCAH/xABNEAACAQIDBAYFBwkGAwkBAAABAgMAEQQSIQUGMUEHEyJRYXEygZGhsRQjQmJywdEXM1KCkqKywuEVFiRTc/CDw9IlREVjdJPT4vEI/8QAGwEAAgMBAQEAAAAAAAAAAAAAAAIBAwQFBgf/xAA0EQABBAAEAggFAwUBAAAAAAABAAIDEQQSITEFQRNRYXGBkaHRFCKx4fAywfEGFRZCUnL/2gAMAwEAAhEDEQA/ALxooooQiiiozsveTEzwiWPCq6uz5SZgl0Dsqm2U8QAfXUE0pAtSaio1Pt/FojM2FjAXQ5ZusIOnJEvzpAekJBo8kEbcCrCW48wE0pmNc/VrSfAqHEN3I81NKKr4dJwuRmjPiiMRbzZlpPJ0oOfRyBTwLIwJtx0zMKvGFmP+v091UZoxz+qsmiq8h6R2JK5C5AuQrAfyeNIdob0SuyrFLPE5N8pkRr+Fil7euo+Hl5D1HujpmdfofZWjRUB2NvBjpZGj6yIFMpcvFooe5GolFzYXt5VJY5sSeEmFc+AcfztVDraaP1BVrfmFhPNFNYkxf6GHI/1HH/LNbFxGI5wx+qU/fHS5lNJwopB8qn/yV9Uv4rWxMTJziI8mU/eKMwRSV0Um+Vtzjf8AdP8ANQMb9SQfq/hU5gikporSuKB5N+yfwrdRdqEUUlx+PESlirsACSVF7AC5vc02nefS/UuBewzFR7gTbyqC8DdSGkp8opgxG+UMZ+cDJ52v7Ac3urPYu9UeLlZYc2WMAuWUj0vRAv32Y+rxqb0tFJ8oooqVCKKKKEIooqJ747+rs+WJDE0vWJI+VLZuwyAekQLdsknwqQCTQUEgalP+2JcsL20JGUebEL/NVNbP3mkUQqshjEAMagE8UdhqL2N/EVNcdvnNNAynAzRFspTMb3YEML2FhqBz51U+w9vGKaTrYLDM4ZZBc9p2uDmGXQ9/dW3BsDZCXjcafnus87rZTTzUm2zvhMzF0YRysEDlPpMtxmA+ictgQTyBFMON3heQ/wCIyy/WbRvLMBe1TPYm6+Gx2sRYXuSUU5F8yHsp+rr7KfYNxxgoJZBIjSXBRpFOSIaC4ABzPqSCRxtpV4xeHhacjNR119VWYJZCMztPzkq22uggwscjQLGJSxQs5Jstr5lblrpcU/bhbuS46GWSwgRx8y4GYKb2awLZh9UnQa6GwqM7xYfENKXkaOR47ZRm1QXJGkqqLkkm51JJNJk21i8NIG65rlQSUlD6HW3YYqCLcKtObENAa4A9l+XckoRHVunbSsvevdLDwhEWeOLLHlRZZSrEs5Ytc3zZvLjfWq+dMswTN2tTnVg6m3LOvPwNJt5N75cX2pOINyQLDRFUHw4E912NuNJdmbVGcBzc3AHnenwsMrB87vCv3SzPY4/KPH7J1xG0/wDFTkroZsrKwDECONFAv9I6H1mnP5fAe0kX7SqD7UqNbXOSWbMblppG4AaMQRoOHGtse2l6u7FSRpa+prxkxPSu719SwMcXwkX/AJUki2pc2UWPLtt99GI2sV9POL2GjMR7mqKtvIunY4dx/pWUm8EbLYqxvr6XA0mquyQ3pSlEuOQ+k5NvFuHt8axXbCKDld9NdHbX2NUXw22VUWyk+vl5Vk+1o736s386jVP0cZ5KZ4HeSQg5JJNOWY8fWToK2x78yAkdazcePhUIXbCg6KR32IFYz7WW1gtj33qczlWcJAd2jyCks2+TyTKhlxF2Vma0jKEVfBTrc6WFey7UZjZJcSf+JJ+NRGLFkT9cP0Ctj4m/CnnZm8Soyl1Drckrci9+QI4WqS7bVKzDNaHHKN9BQ2pb9pYyYxvlxE4zKUY9a57LaWIYkHjwqX7sbJnxOaNZykcdxfnZmNrlSGdiBqWNQLEbUSTrFjuoJIAJvpf3kDnVx7k7FfDxyM7KiMVIa4vlVdb30XtE8e6tmFJF2vN8aawuYWdvonDZe5OHh1I61u97Wv35Rp8a27tLdsU54nEOg8FiARR5aE/rV5/eWI5hB87l9J72RfEueI8r0s2fswozuzXMhzFV0QNYAkDiSQBck8uAvWnNmK4VUE4UUUU6VFFFFCEVSnSzORtSK+vzDBdeFyp099XXVWdMW7sk2IwksUTuQs6MUUtyDICF1F7NY1bAQ2VhPIhJILY4dih2M23j5o1ClxDHmsApVWJJ1NxZtNByFtNairJjJGsM0hRWY2UMAt7ktpwvxLVY24UeMia8vWwwrfsSwyENfU9lUJIvrxGtTuXa2zUgkdiqRzJaRxG6B1II0OUcbm1jzrRLiGMuNgHeO36/RVsicac6+5UZh+lvakQCRzLlA0HUoLDyVab9r7/7SxSNHJIShYOVChRmHdzHG9uF9aX71YPCdc4wuYKtwPnOsBtwsSoNvA3puEKZj1ccgAAurnOV019FQBc8NOdXRYSOQ2LHkPdI+ZzRW6aoIpyRcXv4A+vvqWYPZSR4VZ8UJEjlJ6koRmlykA2DaLx4m+moBqSdHEuEEb/LRGqITkLI2ZgeSsouFFjz1LW5VYezsVs7EwmHCiGQwAusTgtlBFiQpNyLXGh004Uj8U9hLRZAOpzH61omETXUTv3KnsRvRg1jEeGwfVg5c0sknWSmx1tcZRfhpatWwOjhdozZMNK8Yys5MsellKjs5XN9Xtbwpdj9o4Uu2XAQh9QSbxgeOWNr382qSdDK/wCPkGoAwx0vcayrwrRNGGQF4blOnO1Wx4MgaDfhS2/kEygWlZiOJzgX79DHpfzrFuhEd0x8povvjFXLRXCMYJtdZuLlaKB0VML0Irz+Uj1wt/MKzHQtHfU4v1LD/wDJVyUVHQtTDHTDmqe/I9h+GbGA+Ma29qgis/yPYbgZMQD4gj/k299W9RUdCE3x8/8A0qcl6G4OWJcfay/eopLL0Pxj/vGv24x8SKuHaWOMSFguYllVRfiWYD7/AHUpADDVfUQKXoW2nHEcQB+r6eypSLoYLEBZZdfpDqmUeJtJf2A0n2h0MCP/AMQhDdznKb+okn2VdzYCPjkUGxFwADYix1Go0qm9k4rEyFIMHEsIKKzMigSSBtSzSHW3b0sb2560wgs0o/uE3M34BNp6M48PrJtCIdlhl6t81yull4stzxtUmwW1IJFRJflONdbBYgpjhzcSQt8zAHm1/KnzAbiQQDPimzs30Bclm9XakPhUmgTIoIRMNGLC1hnI5DTRfLtGrCyMdqzPmkkGpUX3i+UrgmMgihjd4EESLr25411a+mh5e6p9UZ3xwkeKwckeIJhgbLdzfOSGBXIo1zXAABBJ/RNSDBj5tLMW7K9o/S04+vjUgglVHZbqKKKZKiiiihCKK8JrzrBa9xbvoQmvezHdTgcTLexSGVh5hDb31zcqSTKFkd5LINGc20UDQE2GnhXQe/Txy7OxcYkW7QS2sbm+QngPKueMBjlaNGd8twL87nhbTXlXT4dlLnX1LJirAFJ52BuXg8T2JXmhY2yyKQ4uTwZCt/Wp8xUkj6AnQl4ceVW3HKytYciEbiO6opgN7ZMOSMOyq/Ay5VL+QP0R4C1O+7fSjicK3a/xCsxL5yczX8eF+428DcWtMuFlcS9gFdV2fzstDJmABrjr11SbN4txMSgDJjExgVVAszFlB1sc4Kx8eBYVFtn7Xnw0wkilMcqE2Ohtrr4EG3rqQbXys7GEnqSzFAdCoOoVl4XW+XNztxpbsHdaPFgiJ1ilsV6uUmzg8w1uyeVrWq1sWSEGQ6Hs270me3kNHruo7id63lkMksULk+lkvHfx7JsPUKe9z+ktcDietGFJVkZCqyXNmKsLFl1sV599TXdHonyS5sTEH6tc6rlDJI2uVQwNiBYE3tcsOSm8E313UxMLtLiokQyMWutsvaPAZdABwt4VS2RszuhDvl7f2VmTJ85GqsTDf/0HhmPbhli10vlYeux+6nNOmzBE2Ejfsi3vIqgJ8El2HAC3rNxT/g91IH0LrGbAjrCwDcb9oA25ca52OAwzw08wu3wzBvxrHPbVDr7e4FXlhOlDCSWtMntX4XvTzgt6opfRkjJ42zi/sJvXOOK3PCaBkbxSZGFvWb0jfd1QfSa36v3Vh+JZ1+i6J4HiD+loPj/C6qTaAPd6jf4VsGL8D7K5UGySPRlcev8AA0qgEyapiZlPKzN9zVPxTOtK7gOKH+vqF0zjxnUW0Kuja88rD7r0sWcHnXMo302nF6OJkPdfX7qVr0vbVTiynxKH/wDPdVgkB2K58mAmj/U0ro6c9hrdx+FVn0TYSQXlZCA+GiKSN6NtBa/M9jhyy62vUKTp1x40KRE/WQkfugGo3DvZjGwyYZ2f5PGCAiXUEEk9ogXYXPAnlTGSgSq4sI97g3ZXxLvnhElKRyxvJbtzO11UdwK8fsrYeN6WYDeDAsxf5VHPIilicwOUCwJVRoo1HDXXU1Q2zARqrW93lTxtLbrLhlUjM3WwqQdQw6xTlPeDaxHdWOPEZnZaXdxXAhDCZQ/YWdFNd5cViNo43qoHMcOHBbOp1BKntXHBiDZeevK5tZmETLGgHJVHsFRrZOyTh0CXvJfNI36c8t7eYQEn1ipRHGFUAcALVvG+i8wdlnRRRTJUUUUUIUZ6S8e0Oy8U6MVbqyqsOILkLp+1VHxb5YqJrJO7DQBHtL4CwkDVdfSjgTNsueNdC2TnbQSKT7hVY4Ho0x0UryLdCHSONwgLXkYAuL3yKiXJca30XvrXhpIWNeZQCdKHmqpGPcW5TX4EYjpF2nhrYfERx55EHZKBWtICBdY+B+qQDVcALfswLmVQrWLH0RYsMxsCe+2l9Kdd68RK+MmecFWzFdbjROyLE8RZRrTPK2g1B8Dr5eBrr/Cxlgc0AHsWUyOuk+4HGTYj5kRxCJSHCj6JChLBoxmJIGo58a24rdmdEMxDiMGxywyMqkmwGZ7c9KbtmbyYiCLqYZ5Y0LMzBCEzMeNyoBPCwuae9g775EkgxSNNDMCGOYl1JHpAE2NrX5G44nhWP4fEsFx7dQOvsrc0btHb9ab8HiYyQkhkAY6tlACjvsTc+ypnsLG7OwpKO/ylj9VuqXws2Uue/Npe9gLVCsRs3q0SQAPHJdQ44ZlNiPA8GsbHWkCT5SbBWBBFmHDxFiNa3vwwxEQBcfzr0WZshjfoAuht4HkxmCyYR0CuEtIjn5oDjcRXLXA0Hjrwqmdo7hSrKVkxcOcWvmWcHtGw4xXNza1OXRptsRTM0hyxL842uUAqCEBa+gJNyL65bWNSmXfiLaeOiiTCoyxvCVnZbupWRSbXF1S+gv7BeuN0MkD3hh0aN67Nvst2drw0u58lCvyaYiO7DFYfOvaAYSKSVIYD5yIA8KWSdGeKc3TFYV7909vdbSuhq1PhkPFVPmAawzZpiC83S34bEuwwIi0vdc7v0UbT+j1bfZnT7yK8PRbtQC5jvodA1z7rj310I2y4Txij/ZH4V5/ZUX+Wo8hb4VQYB+fwtQ4pODd/X3XNc25+0k44XEad0ZPwFJxsXHnQYae/C3Vm/stXT4wKDgCPJiPgay+T9zMPXf8AivS/DhX/AN5n5H1K5Zl2Zjl9LDzjzib/AKaQYhZU/ORuvdmUj4iurZZbkAvlu2RQVHaYC59IeB4aaV4+zmP0wftRqfhagQjkFDuLSu/Vr4/ZcmxtGb9Yt7+Fta8GKRdFCj1fhXVcmxiR6OHb7UP/ANqZttYVYWiEmEw0yyyCMBIbvcgsdDpaynUkUxj01SN4hlNtaLXPOH2sBoV9ja+/jT1jdrLLhcwY54nibtWvZXWx8QO+rH2xJgmfImBwpa9gqRpI1+4soyKfBc9MW392UjBSTBYeASxWzKWLoCeN82UPp3d1IMNrmC1O4y+SMxOGhBHLSwrY2ljMjNIAMsCliScq5mFyzHuVByBPbps2dtJcXJCVxAnUmQuqAoi5EXslT2jrIp7fhoK3bB2zHisORFGZg11kLC0d8oDDMdGFuS39VbFhiwuJgRI1jUxTALGhtnLRE+iNCQp1PdV+larg6qRgUUCirUiKKKKEJDt3Z5nw0sQsGkRlUngGI7JNuQNjSXFtjOpAjWDrsouWZgua2thlva/C9PFFRWtoVI73bP2qXj+WTQBWkCxhmQpmN9crLbQcyNKjmK6L8WFZ1fDy2uRklS556DTXuFTPfbbrDaN0NijtCh/Ry4bMxHcb4n3DupOm7iywHEyyxoubLmcM7FvJRfx5039ykiOWMDyA9V0cNwls8fSPfQuhude5RJdwJo4DMyt1gVssNg1z4lWNuzc27xr3Uxturi8it8nchgCLC518BqKm2LQRMOrm6wW9JA6W8O1Yn+lNk2JLS2DMbcTmNyTwH3+sVLONztuwD+di3/4y11HP6H9ymjZ2w8fHHIFw0pSRcrKUJHg2X9JeIblrSjaG67RwRzorMsiqSCO1cg9qwHoFlYDwC661MYdiz5SJEnAIIIIIBB8yOVbcVhVRR1lwFFlDW0FuAAbhoNKccbmzB2UdvaqHf09GbAlvw+6q6XATnsmOW3pZcrWHK+g99TDoniybSizhgHDqNCLsBmHLvWnnD42NQSkypmFiBJkNu4gEf7NJhtWJW7LkkEkG7kgnjY30qx/Gw9ha5m46/sl/xqUOGR+3YVdbY4g6qRQNpLVRw75kcJGt/wAX7moxPSPMmkeVtPpZ9P2r/GuWMSCVbJwadgvLfdfsreGPWsxi176pSHpYxikXihb1EfzCs26V579rCqR9WQfiauEg6wsRwMo3YfJXUJ17x7ay6wd4qlE6YVHp4eQfZZT/ADaUpi6X4CdYZh6lPwNPao6FWTjomOMwxNiFGIYW5dlFF9eNmb2091UadK+ELAsJlK3tdL2uLHg1O2E6X8DftTuvnGx+F6UGlBiKsaoX0n4rq4sM1yB17A2NvSw0wHvIrODpW2aeONj9asPitN++W8OCxcWGyzpKhxSq3VnMwzRyL6I14sDwqS4KvKQUp3I2csOHR0iEk8mvcEXldj6I0vYXJvwrRvfhY3KLiplllvm6mMXyJbisf0tbDPKbC/Km7++SQYcRBpY4YUIMiKpkksCTYk5YgeFwGPiONY7AwSYzFKscYXDoBLJe7NIdCod2uXJbXtHgpqA7pCSFbJC+Gs4ItTPZOy5UjWMBcNEPoqQ8hv3t6K/qg+Bp5w+EVB2R5k6k+ZOp9dehcxB5Dh59/wCFbaYDmqCUUUUUyhFFFFCE2bz7SOHweImHGKGRx5qhI99qb9kbuo+Hw7SNKZepiDMJpELHILk5HAJuTrR0ij/srG/+nl/hNPOypg0ETDg0aEeRUGlIBOqm9FRe9sPyfakkbs3pyTJnOa6SRwANmOp1jZdSfRtQm2oLHrBnU+iBIVIPC4A492oq295dxoMdLHJMX+bV0spAzBip10uLFAdPGo9tzoqw6QscNCZJBaytIQCOdZXwFzrC72C4oyCHo3A78v5Crja2MwgAMM05JtdXjXTvswcX9lM2H2oijUG5JJOnf59wFOGJ3fllJCwkC9rIpOvn2r+2t+F6K8RIbiCX1m3xYVBwY/CtI4+5tUCe8BMsm1FJ1LHzYn76yh22qngTUzw3QpiGHaUL9qX/AKSaftjdCcSt8+oItxDEm/gCBb31BwjetT/kMm2VVhJtsHvHqBoTaYHC58x/XhVzr0N4EC2QHxIN/cwptxHQVhzfJO8dze4UH1ceFL8KmH9QO5hVf/aF+Z8rD8a3ribi9x4a6+yp+egrL6OLZvNAPheks/QrMNVxF+4ZPvDX91KcNS0N441w1I9VClbS+a/+/hWXybNyX41J26K8YgNpYWPcS6fxJasYujPaA0vBb/Vv/LUCBMeLt6wow2xidbkfZsKST7uDusPFmPwIqbDo42kPoIfESKfiRXn5O9onig9o/GpEb27JHY7DSfqoquP7Ej60KxAFiT2WOvL6VZT7AhWwzDU8TG17e2rCbovxx1ypfxP9K8xPRfjntexty/qRT1J1rOJsGLJa388VXj7sxAXVydOBjI/351rg2WzuqpGBfQEISTr9XW9TuTok2jwVARr6UiAfEkeysfyQ7SI/NxC3D5/4WXSrAJK1Kzvlwd/IAPz85pq2vhxHhXQZrkWIJN7mwPpairy3f2MuGjXDoczGzzPwvfQDwvaw8Ae+qe2j0b4vDwu8oW+Q27agE8bXLa8LeurGw++DzdnBwysZLO7kAZcyjQZh2Qo7NyOWg50QNcAQquLzMlcwsI25G+fYpnitoxx2DHtH0UUXY+SjW3jwpFhNrSSYkx5FRI0DPmN3DOTkHZNhopJ1PLxprwey3ZJI+t6qSTLd4Ls6kNc5pXJzE2tblfhW/d1f8ZjiTqzREfZCEey9x6jV5JsLi1oVJKKKKsSIooooQtWKwyyIyOoZHUqyngVYWIPgQa0YXZyQxJFF82kYCqL3sBoBdrn30squekHbObErhr9lQrsLkXush1AP2arkdlFq2GMyvDG806bY3yw2HYq+Nw5cfQF2e/lEWN/VWWyt55Z/Qw0+XkzLlU+NnysB51XeC2iuDOXDxrASNCnEnvOfj/WnKfpDx0ETyM6MEBPbC62HCyrx9dZhO0nmus/heIjaSQD4qwTipxxLKP8ATt7zcVlDtE8C5Y/at7ltVfw9Ie0Qik9Q2gLdgg3OpFwxA424cqUPvkZReeOT9SVAPY0X31PTN60n9txNWY/IhWJBiVPEN+0T8TW9erzAhiCPrG3rF7Gq/wAHtrAfSXEqfF7/AMLWqQ4Tb2DKgCdl/wBS9/aR99O2Vp6lmkwkjd2OHgVKgwr2mVZ429CeM9wLD8a2ZZhwUMPqv+Iq7Ospj7U7UU0HHyr6UUnmAGH7hJ91Zptlb2LKD3N2T7GtRnCXIU6Vg0QPEA+YpL/aYHEH1VsTaCHnbzprCMjhyWXyJOSgeWnwoMFuDsPM3/ivWa4hTwYUgU5sU4bVVhTKvI5nbMbfqKKU1yUa80rlEgHZKk/WBHwrV1k/6EZ/XI/lNLaKmlFqO7U3t+TyQxzRlDMxUFSJOClj2V7fK18pGtR/bPSNI0nU4VLE6Z2GZr9yoLi/mfVWfSVIFkQhbv8AJsUbqO0QOqS1+NrSNSLYexI0giaQG8qBhDhyWllB45n0yJyIUqvexqAa1KarWnA7G6yX54yYmYamNWzFSf8AMkPYhH1Rr3CpXFAqDI7LZBrBBoi/6jmxP6xUHuNMWK24EQJ2Yo9ckOGJANuIMiDNK3esI77tzrzdiWXFyZShhgQXsoCkd2gJWM+N2b6wpC5z9vsmoBTXCbQXRAoHcF8eFha9vrEAd1LIYQoNuZJ9pv8AfTRPtjC4RbXVQT3+kfM6ufK5pk2jvvKAckXVj6LzsIFPkZfnH/Vi9dSHAbpct7KbV4rA8Deqtm2rinsZsSyK3DqowB6pMaUH7EZqd7q7OMUAu0jFznvJKZTqNNSqgaW0AAFM19mlBbQTxRRRTpUVS29Tk7fnT/yEYDv7KD8aumq56R905ZcXh8Th1OZkkglcAnIpsyMQutgQwJAPEVVKLaVrwUgjna47Wojt3Y7xz9W1s6WHEgG4uNbc6Z95MOwwzZilmZAQG1F3HIge6t+290tpmQszNMTYZlznhw4pTTi919oMuVo5yPCNz4jl3iueGU61652MY+LKXCyK3Fbd6kDY0WrWmNDcAe7hw86ixw+MQEOsy9942t7xwrzDbalGiyDnpYfhS9E5a246E7KXHEKOJrckwPMeNRL+3ZLWfKdCOA5+XOvE2wwsLCw/G9Lkd1K4YiI81MeqU6WB9lasVM8bL1Tsh+qxH32qNLt+/BGHip/pWX94L2zh/UB+NGV3UjpIju4KYR704xDbr38Ltf43p0/vjiwLM6SD68an4WqIYDb+BIyzxOxB9MO6Mb8iACNPVSqbHbOI+bmmS/Jirj2kKffTjOBv9Vke3CudTox3033v0T0m9Dk/molPMxF4j+62U+sVlNvvLCQCjsDwNlf4ZDUXzoDePFKR3Mo+56UxbSDdk281NxYUNkcN0snDsNIPkFef0Ukh6UohfrI2Fu64J9Tjj66WbP6TMDJIGztE1iuZlPAkG3YJ5gcag2ImSVSCLheN+XuNRmHY0MrzBmdcsmVMttAQCOOnOtDJwd1ysTwpzCAzW/a10jsveGKYDqp4pPJxf2HWnZJG5rXKk+5syDNHI5I4C2pt3FWIpVsve/auD0WeVV7pQSvvBArS14OxXGkwkjD87a8NPMK8t6pkXamDzqXEmHxkYRRcuT1WlvEX1NgOZFa4thN1YjGSGLgVJLKOPpsTfEvr6NxGOea1qpTG754vGYiORj8+lwjxGzAEa2ykaEcRUwwO0MXPJhsPNO7HETLow0ULHIQLaW4cABSONmipGEdkLwbA56/urE2BHEZikEfWIFIlxDntaiwVDbQfVXKoHAd+3AqkUZ6kFUkOneyjQasCTfjZVY2IpRiMEsEEeEjIBkvnbh2BbrGPde4X9cd1aMZKoBsOs0scxKIByFh2n8jp5VLzWgWRuupTNjceA5Ef5w2uEzdZbx6oPO3kWj9VN74Bla7WhLa6sIXI8outxL+t1p4ZJW0ZikZ0CJ8ymvgjKT/7jeVPG7uxgmq2QA3IVSoPrAXN681VgWaCYmkn3T2EisZcpBGmsHV57jjmmLTPbvZqldFFaWigqSbRRRRTKEUUUUITBtLfODDPiFxF4hh0STMeEiOcoKW4nP2Ld9u+kG7+8D4hsbiw5OFT5uAfRYQKxkkH2nJW/cgpx2/uhDi5FeS90imjXQW+eUKW1GpUDTlc3ptwXR4scIjE7XGCbBEhQoILXD5QfSFz53OtJqm0W/Y+8zzxYW7IrNHE87HRVMiBhGtz+ca97cl15ilm0N3cBPmaWGByDZmsoIbuLDUHXgaje0+iwyDDRLiLYaEnNGyAnXLco3EN2CAzXKhzY04bR3AMy2M5QtI8srKg+dk0ERIJIAjt6POl+atrTg0bBpGI6NNmCymFULtZbMQSbE2GuugJt4Ulk6G8CeAkX9YH4itQ3Y2muJkxKy4N3c9kSLKRELBTkCkC7BVuTqOHDiq/s/bep+VYG/IdRJb25rj31IaDyT9PINnFN+J6E8K3oTTJ5ZT8VpsxPQT/AJeNYfbiB96sKk3y/bMIBfDYTFd4gleJvZMpB9tOO7e9pxTvFJhcRhZYwGKyp2SCbdl1JVtaMjVPxM3/AEq3l6DsUPRxEDeauvwvSI9DePW/5l/syH+YCr2ooMYTtxso/hc+4nonxwH5m/kUPDyf7qacXuBjU44SXT9Fb/w10xRSGHtWhvE3jdo9fdcoybLljNnWSMfWBX4gVoWGRWurG5tfne3C9ieVdZugIsQCPGm3F7sYWUESYeFr98a39oF6rMB5H0WlvFh/szyd9lzHhMXiY1FmI79O7zFZzbXxBBDMCp43Fv4bV0VJ0d7POnyWMeV1/hNI5ui3BHgsijuDkj9+9L0DhqKV7eKxEU7N53+6oLZWPSMnNEhvrpfMeVrnh7alO7G08+09ncRllZSWNzcxMACedWHJ0L4TiskynzQ/FKbsR0SyQ5ZcPIkksE0U0SsvVhsh7SlgSBcEi9qlsbw6yEk2MgfAWMdWmgqufipvh8OzvJLa7OciX+jHGSOfAlszcOY7hW6LYg0zNa3JNP3vSHqtTkhNhcWPMcbVlWnIOa4GYpPh8BGhuqAE8TbU+ZOppRRRT1SVFFFFCEUUUUIRRRRQhFFFFCEUUUUIRRRRQhFFFFCEUUUUIRRRRQhFFFFCEUUUUIRRRRQhFFFFCEUUUUIRRRRQhFFFFCF//9k=">
            <a:hlinkClick r:id="rId3"/>
          </p:cNvPr>
          <p:cNvSpPr>
            <a:spLocks noChangeAspect="1" noChangeArrowheads="1"/>
          </p:cNvSpPr>
          <p:nvPr/>
        </p:nvSpPr>
        <p:spPr bwMode="auto">
          <a:xfrm>
            <a:off x="155575" y="-960438"/>
            <a:ext cx="2571750"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corr.peacefuluprising.org/sites/default/files/featured-images/2012-02/zinn.jpg"/>
          <p:cNvPicPr>
            <a:picLocks noChangeAspect="1" noChangeArrowheads="1"/>
          </p:cNvPicPr>
          <p:nvPr/>
        </p:nvPicPr>
        <p:blipFill rotWithShape="1">
          <a:blip r:embed="rId4">
            <a:extLst>
              <a:ext uri="{28A0092B-C50C-407E-A947-70E740481C1C}">
                <a14:useLocalDpi xmlns:a14="http://schemas.microsoft.com/office/drawing/2010/main" val="0"/>
              </a:ext>
            </a:extLst>
          </a:blip>
          <a:srcRect l="4609" t="19904" r="8385" b="40048"/>
          <a:stretch/>
        </p:blipFill>
        <p:spPr bwMode="auto">
          <a:xfrm>
            <a:off x="381000" y="457199"/>
            <a:ext cx="3779982" cy="252735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801" t="4620" r="6115" b="4036"/>
          <a:stretch/>
        </p:blipFill>
        <p:spPr bwMode="auto">
          <a:xfrm>
            <a:off x="3835398" y="2250251"/>
            <a:ext cx="508001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0399" y="3657600"/>
            <a:ext cx="2895600" cy="923330"/>
          </a:xfrm>
          <a:prstGeom prst="rect">
            <a:avLst/>
          </a:prstGeom>
          <a:solidFill>
            <a:schemeClr val="bg1">
              <a:lumMod val="95000"/>
            </a:schemeClr>
          </a:solidFill>
          <a:ln>
            <a:solidFill>
              <a:schemeClr val="tx1"/>
            </a:solidFill>
          </a:ln>
        </p:spPr>
        <p:txBody>
          <a:bodyPr wrap="square" rtlCol="0">
            <a:spAutoFit/>
          </a:bodyPr>
          <a:lstStyle/>
          <a:p>
            <a:pPr marL="285750" indent="-285750">
              <a:buAutoNum type="romanUcPeriod"/>
            </a:pPr>
            <a:r>
              <a:rPr lang="en-US" sz="900" dirty="0">
                <a:hlinkClick r:id="rId6" action="ppaction://hlinksldjump"/>
              </a:rPr>
              <a:t>Exploration and Early Colonization of America</a:t>
            </a:r>
            <a:r>
              <a:rPr lang="en-US" sz="900" dirty="0"/>
              <a:t>  </a:t>
            </a:r>
          </a:p>
          <a:p>
            <a:pPr marL="285750" indent="-285750">
              <a:buAutoNum type="romanUcPeriod"/>
            </a:pPr>
            <a:r>
              <a:rPr lang="en-US" sz="900" dirty="0">
                <a:hlinkClick r:id="rId7" action="ppaction://hlinksldjump"/>
              </a:rPr>
              <a:t>The English in America</a:t>
            </a:r>
            <a:r>
              <a:rPr lang="en-US" sz="900" dirty="0"/>
              <a:t> </a:t>
            </a:r>
          </a:p>
          <a:p>
            <a:pPr marL="285750" indent="-285750">
              <a:buAutoNum type="romanUcPeriod"/>
            </a:pPr>
            <a:r>
              <a:rPr lang="en-US" sz="900" dirty="0">
                <a:hlinkClick r:id="rId8" action="ppaction://hlinksldjump"/>
              </a:rPr>
              <a:t>The French and Indian War (1754-63)</a:t>
            </a:r>
            <a:r>
              <a:rPr lang="en-US" sz="900" dirty="0"/>
              <a:t> </a:t>
            </a:r>
          </a:p>
          <a:p>
            <a:pPr marL="285750" indent="-285750">
              <a:buAutoNum type="romanUcPeriod"/>
            </a:pPr>
            <a:r>
              <a:rPr lang="en-US" sz="900" dirty="0">
                <a:hlinkClick r:id="rId9" action="ppaction://hlinksldjump"/>
              </a:rPr>
              <a:t>The Road to Revolution(1763-1775)</a:t>
            </a:r>
            <a:r>
              <a:rPr lang="en-US" sz="900" dirty="0"/>
              <a:t> </a:t>
            </a:r>
          </a:p>
          <a:p>
            <a:pPr marL="285750" indent="-285750">
              <a:buAutoNum type="romanUcPeriod"/>
            </a:pPr>
            <a:r>
              <a:rPr lang="en-US" sz="900" dirty="0">
                <a:hlinkClick r:id="rId10" action="ppaction://hlinksldjump"/>
              </a:rPr>
              <a:t>The American Revolution (1775-1783)</a:t>
            </a:r>
            <a:r>
              <a:rPr lang="en-US" sz="900" dirty="0"/>
              <a:t> </a:t>
            </a:r>
          </a:p>
          <a:p>
            <a:pPr marL="285750" indent="-285750">
              <a:buAutoNum type="romanUcPeriod"/>
            </a:pPr>
            <a:r>
              <a:rPr lang="en-US" sz="900" dirty="0">
                <a:hlinkClick r:id="" action="ppaction://noaction"/>
              </a:rPr>
              <a:t>The Constitution</a:t>
            </a:r>
            <a:r>
              <a:rPr lang="en-US" sz="900" dirty="0"/>
              <a:t> </a:t>
            </a:r>
          </a:p>
        </p:txBody>
      </p:sp>
      <p:sp>
        <p:nvSpPr>
          <p:cNvPr id="4" name="TextBox 3"/>
          <p:cNvSpPr txBox="1"/>
          <p:nvPr/>
        </p:nvSpPr>
        <p:spPr>
          <a:xfrm>
            <a:off x="952500" y="3013301"/>
            <a:ext cx="2362200" cy="307777"/>
          </a:xfrm>
          <a:prstGeom prst="rect">
            <a:avLst/>
          </a:prstGeom>
          <a:solidFill>
            <a:schemeClr val="bg1"/>
          </a:solidFill>
        </p:spPr>
        <p:txBody>
          <a:bodyPr wrap="square" rtlCol="0">
            <a:spAutoFit/>
          </a:bodyPr>
          <a:lstStyle/>
          <a:p>
            <a:pPr algn="ctr"/>
            <a:r>
              <a:rPr lang="en-US" sz="1400" dirty="0">
                <a:latin typeface="Castellar" panose="020A0402060406010301" pitchFamily="18" charset="0"/>
              </a:rPr>
              <a:t>(Beginnings – 1783)</a:t>
            </a:r>
          </a:p>
        </p:txBody>
      </p:sp>
      <p:sp>
        <p:nvSpPr>
          <p:cNvPr id="6" name="Slide Number Placeholder 5"/>
          <p:cNvSpPr>
            <a:spLocks noGrp="1"/>
          </p:cNvSpPr>
          <p:nvPr>
            <p:ph type="sldNum" sz="quarter" idx="12"/>
          </p:nvPr>
        </p:nvSpPr>
        <p:spPr/>
        <p:txBody>
          <a:bodyPr/>
          <a:lstStyle/>
          <a:p>
            <a:fld id="{37281B73-CC8C-48DE-8BC7-F455B6DC89A0}" type="slidenum">
              <a:rPr lang="en-US" smtClean="0"/>
              <a:t>1</a:t>
            </a:fld>
            <a:endParaRPr lang="en-US"/>
          </a:p>
        </p:txBody>
      </p:sp>
    </p:spTree>
    <p:extLst>
      <p:ext uri="{BB962C8B-B14F-4D97-AF65-F5344CB8AC3E}">
        <p14:creationId xmlns:p14="http://schemas.microsoft.com/office/powerpoint/2010/main" val="291081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THE ROAD TO REVOLUTION</a:t>
            </a:r>
            <a:endParaRPr lang="en-US" sz="1400" b="1" dirty="0">
              <a:solidFill>
                <a:schemeClr val="accent1">
                  <a:lumMod val="75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651701"/>
            <a:ext cx="2078377" cy="15242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762000"/>
            <a:ext cx="1938338" cy="148721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333" t="14287" r="7143" b="14286"/>
          <a:stretch/>
        </p:blipFill>
        <p:spPr>
          <a:xfrm>
            <a:off x="6087918" y="3228238"/>
            <a:ext cx="2249452" cy="1584121"/>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 t="10225" r="66"/>
          <a:stretch/>
        </p:blipFill>
        <p:spPr>
          <a:xfrm>
            <a:off x="6857604" y="4812359"/>
            <a:ext cx="1479766" cy="18444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1817641"/>
            <a:ext cx="1571625" cy="1571625"/>
          </a:xfrm>
          <a:prstGeom prst="rect">
            <a:avLst/>
          </a:prstGeom>
        </p:spPr>
      </p:pic>
      <p:pic>
        <p:nvPicPr>
          <p:cNvPr id="1026" name="Picture 2" descr="http://images3.wikia.nocookie.net/__cb20100827144421/pirates/images/3/38/Logo_eitc_embl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1213508"/>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4595" y="1100863"/>
            <a:ext cx="3394364" cy="707886"/>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The Declaratory Act 1766</a:t>
            </a:r>
          </a:p>
          <a:p>
            <a:r>
              <a:rPr lang="en-US" sz="1000" dirty="0"/>
              <a:t>Order by </a:t>
            </a:r>
            <a:r>
              <a:rPr lang="en-US" sz="1000" b="1" dirty="0"/>
              <a:t>Parliament</a:t>
            </a:r>
            <a:r>
              <a:rPr lang="en-US" sz="1000" dirty="0"/>
              <a:t> that gave Great Britain complete control over the colonies. Basically giving themselves the power to make any law or tax they wanted.</a:t>
            </a:r>
          </a:p>
        </p:txBody>
      </p:sp>
      <p:sp>
        <p:nvSpPr>
          <p:cNvPr id="11" name="TextBox 10"/>
          <p:cNvSpPr txBox="1"/>
          <p:nvPr/>
        </p:nvSpPr>
        <p:spPr>
          <a:xfrm>
            <a:off x="1056737" y="3789927"/>
            <a:ext cx="3394364" cy="861774"/>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The Townshend Acts 1767</a:t>
            </a:r>
          </a:p>
          <a:p>
            <a:r>
              <a:rPr lang="en-US" sz="1000" dirty="0"/>
              <a:t>Series of indirect taxes on products such as paper, lead, paint, glass and tea.</a:t>
            </a:r>
          </a:p>
          <a:p>
            <a:r>
              <a:rPr lang="en-US" sz="1000" dirty="0"/>
              <a:t>Also gave British officers </a:t>
            </a:r>
            <a:r>
              <a:rPr lang="en-US" sz="1000" b="1" dirty="0"/>
              <a:t>writs of assistance </a:t>
            </a:r>
            <a:r>
              <a:rPr lang="en-US" sz="1000" dirty="0"/>
              <a:t>(a type of search warrant) to crack down on smuggling.</a:t>
            </a:r>
          </a:p>
        </p:txBody>
      </p:sp>
      <p:sp>
        <p:nvSpPr>
          <p:cNvPr id="12" name="TextBox 11"/>
          <p:cNvSpPr txBox="1"/>
          <p:nvPr/>
        </p:nvSpPr>
        <p:spPr>
          <a:xfrm>
            <a:off x="3768436" y="2260257"/>
            <a:ext cx="3394364" cy="861774"/>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The Tea Act 1773</a:t>
            </a:r>
          </a:p>
          <a:p>
            <a:r>
              <a:rPr lang="en-US" sz="1000" dirty="0"/>
              <a:t>Tax place on tea. The law also gave Britain (through the East India Company) a </a:t>
            </a:r>
            <a:r>
              <a:rPr lang="en-US" sz="1000" b="1" dirty="0"/>
              <a:t>monopoly on the tea trade</a:t>
            </a:r>
            <a:r>
              <a:rPr lang="en-US" sz="1000" dirty="0"/>
              <a:t>. Actually reduced the price of tea. Colonist still protested because they had not had a say in the law.</a:t>
            </a:r>
          </a:p>
        </p:txBody>
      </p:sp>
      <p:sp>
        <p:nvSpPr>
          <p:cNvPr id="13" name="TextBox 12"/>
          <p:cNvSpPr txBox="1"/>
          <p:nvPr/>
        </p:nvSpPr>
        <p:spPr>
          <a:xfrm>
            <a:off x="3463240" y="5273082"/>
            <a:ext cx="3394364" cy="707886"/>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The Intolerable Acts 1774</a:t>
            </a:r>
          </a:p>
          <a:p>
            <a:r>
              <a:rPr lang="en-US" sz="1000" dirty="0"/>
              <a:t>Series of </a:t>
            </a:r>
            <a:r>
              <a:rPr lang="en-US" sz="1000" b="1" dirty="0"/>
              <a:t>laws meant to punish Massachusetts for the Boston Tea Party</a:t>
            </a:r>
            <a:r>
              <a:rPr lang="en-US" sz="1000" dirty="0"/>
              <a:t>. Closed the port of Boston and put Boston under military rule. Meant to be an example to all other colonies.</a:t>
            </a:r>
          </a:p>
        </p:txBody>
      </p:sp>
      <p:pic>
        <p:nvPicPr>
          <p:cNvPr id="15" name="Picture 1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9" name="Slide Number Placeholder 8"/>
          <p:cNvSpPr>
            <a:spLocks noGrp="1"/>
          </p:cNvSpPr>
          <p:nvPr>
            <p:ph type="sldNum" sz="quarter" idx="12"/>
          </p:nvPr>
        </p:nvSpPr>
        <p:spPr/>
        <p:txBody>
          <a:bodyPr/>
          <a:lstStyle/>
          <a:p>
            <a:fld id="{37281B73-CC8C-48DE-8BC7-F455B6DC89A0}" type="slidenum">
              <a:rPr lang="en-US" smtClean="0"/>
              <a:t>10</a:t>
            </a:fld>
            <a:endParaRPr lang="en-US"/>
          </a:p>
        </p:txBody>
      </p:sp>
    </p:spTree>
    <p:extLst>
      <p:ext uri="{BB962C8B-B14F-4D97-AF65-F5344CB8AC3E}">
        <p14:creationId xmlns:p14="http://schemas.microsoft.com/office/powerpoint/2010/main" val="13242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THE ROAD TO REVOLUTION</a:t>
            </a:r>
            <a:endParaRPr lang="en-US" sz="1400" b="1" dirty="0">
              <a:solidFill>
                <a:schemeClr val="accent1">
                  <a:lumMod val="75000"/>
                </a:schemeClr>
              </a:solidFill>
            </a:endParaRPr>
          </a:p>
        </p:txBody>
      </p:sp>
      <p:sp>
        <p:nvSpPr>
          <p:cNvPr id="3" name="TextBox 2"/>
          <p:cNvSpPr txBox="1"/>
          <p:nvPr/>
        </p:nvSpPr>
        <p:spPr>
          <a:xfrm>
            <a:off x="990600" y="632538"/>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COLONIAL ACTIONS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45" y="1362364"/>
            <a:ext cx="1905000" cy="1905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72" t="7688" r="3572" b="10287"/>
          <a:stretch/>
        </p:blipFill>
        <p:spPr>
          <a:xfrm>
            <a:off x="762000" y="3810000"/>
            <a:ext cx="2362200" cy="29073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752" y="1386155"/>
            <a:ext cx="2783047" cy="277502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2500" t="7251" r="22500" b="50239"/>
          <a:stretch/>
        </p:blipFill>
        <p:spPr>
          <a:xfrm>
            <a:off x="2133672" y="1373216"/>
            <a:ext cx="1894148" cy="1894148"/>
          </a:xfrm>
          <a:prstGeom prst="rect">
            <a:avLst/>
          </a:prstGeom>
        </p:spPr>
      </p:pic>
      <p:sp>
        <p:nvSpPr>
          <p:cNvPr id="7" name="TextBox 6"/>
          <p:cNvSpPr txBox="1"/>
          <p:nvPr/>
        </p:nvSpPr>
        <p:spPr>
          <a:xfrm>
            <a:off x="152545" y="3267364"/>
            <a:ext cx="3875275" cy="400110"/>
          </a:xfrm>
          <a:prstGeom prst="rect">
            <a:avLst/>
          </a:prstGeom>
          <a:solidFill>
            <a:schemeClr val="accent3">
              <a:lumMod val="20000"/>
              <a:lumOff val="80000"/>
            </a:schemeClr>
          </a:solidFill>
        </p:spPr>
        <p:txBody>
          <a:bodyPr wrap="square" rtlCol="0">
            <a:spAutoFit/>
          </a:bodyPr>
          <a:lstStyle/>
          <a:p>
            <a:r>
              <a:rPr lang="en-US" sz="1000" dirty="0"/>
              <a:t>The </a:t>
            </a:r>
            <a:r>
              <a:rPr lang="en-US" sz="1000" b="1" dirty="0"/>
              <a:t>Sons of Liberty </a:t>
            </a:r>
            <a:r>
              <a:rPr lang="en-US" sz="1000" dirty="0"/>
              <a:t>were colonial protest groups. The most vocal was the Boston Sons of Liberty which was started by </a:t>
            </a:r>
            <a:r>
              <a:rPr lang="en-US" sz="1000" b="1" dirty="0"/>
              <a:t>Samuel Adams</a:t>
            </a:r>
            <a:r>
              <a:rPr lang="en-US" sz="1000" dirty="0"/>
              <a:t>.</a:t>
            </a:r>
          </a:p>
        </p:txBody>
      </p:sp>
      <p:sp>
        <p:nvSpPr>
          <p:cNvPr id="8" name="TextBox 7"/>
          <p:cNvSpPr txBox="1"/>
          <p:nvPr/>
        </p:nvSpPr>
        <p:spPr>
          <a:xfrm>
            <a:off x="4818775" y="4176135"/>
            <a:ext cx="3429000" cy="553998"/>
          </a:xfrm>
          <a:prstGeom prst="rect">
            <a:avLst/>
          </a:prstGeom>
          <a:solidFill>
            <a:schemeClr val="accent3">
              <a:lumMod val="20000"/>
              <a:lumOff val="80000"/>
            </a:schemeClr>
          </a:solidFill>
        </p:spPr>
        <p:txBody>
          <a:bodyPr wrap="square" rtlCol="0">
            <a:spAutoFit/>
          </a:bodyPr>
          <a:lstStyle/>
          <a:p>
            <a:r>
              <a:rPr lang="en-US" sz="1000" dirty="0"/>
              <a:t>A </a:t>
            </a:r>
            <a:r>
              <a:rPr lang="en-US" sz="1000" b="1" dirty="0"/>
              <a:t>boycott</a:t>
            </a:r>
            <a:r>
              <a:rPr lang="en-US" sz="1000" dirty="0"/>
              <a:t> is a refusal to buy goods as a form of protest. The colonial boycott on paper, tea and other taxed items proved to be very effective.</a:t>
            </a:r>
          </a:p>
        </p:txBody>
      </p:sp>
      <p:sp>
        <p:nvSpPr>
          <p:cNvPr id="11" name="TextBox 10"/>
          <p:cNvSpPr txBox="1"/>
          <p:nvPr/>
        </p:nvSpPr>
        <p:spPr>
          <a:xfrm>
            <a:off x="3124200" y="5562600"/>
            <a:ext cx="5257800" cy="707886"/>
          </a:xfrm>
          <a:prstGeom prst="rect">
            <a:avLst/>
          </a:prstGeom>
          <a:solidFill>
            <a:schemeClr val="accent3">
              <a:lumMod val="20000"/>
              <a:lumOff val="80000"/>
            </a:schemeClr>
          </a:solidFill>
        </p:spPr>
        <p:txBody>
          <a:bodyPr wrap="square" rtlCol="0">
            <a:spAutoFit/>
          </a:bodyPr>
          <a:lstStyle/>
          <a:p>
            <a:r>
              <a:rPr lang="en-US" sz="1000" dirty="0"/>
              <a:t>The Sons of Liberty sometimes used methods of protest that were intimidating or violent. They would harass tax collectors and loyalists. Sometimes they would assault them. They also like to use “</a:t>
            </a:r>
            <a:r>
              <a:rPr lang="en-US" sz="1000" b="1" dirty="0"/>
              <a:t>tar and feathering</a:t>
            </a:r>
            <a:r>
              <a:rPr lang="en-US" sz="1000" dirty="0"/>
              <a:t>”. When this happened the target was coated with tar and then covered in feathers.</a:t>
            </a:r>
          </a:p>
        </p:txBody>
      </p:sp>
      <p:pic>
        <p:nvPicPr>
          <p:cNvPr id="13" name="Picture 1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12" name="Slide Number Placeholder 11"/>
          <p:cNvSpPr>
            <a:spLocks noGrp="1"/>
          </p:cNvSpPr>
          <p:nvPr>
            <p:ph type="sldNum" sz="quarter" idx="12"/>
          </p:nvPr>
        </p:nvSpPr>
        <p:spPr/>
        <p:txBody>
          <a:bodyPr/>
          <a:lstStyle/>
          <a:p>
            <a:fld id="{37281B73-CC8C-48DE-8BC7-F455B6DC89A0}" type="slidenum">
              <a:rPr lang="en-US" smtClean="0"/>
              <a:t>11</a:t>
            </a:fld>
            <a:endParaRPr lang="en-US"/>
          </a:p>
        </p:txBody>
      </p:sp>
    </p:spTree>
    <p:extLst>
      <p:ext uri="{BB962C8B-B14F-4D97-AF65-F5344CB8AC3E}">
        <p14:creationId xmlns:p14="http://schemas.microsoft.com/office/powerpoint/2010/main" val="139177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THE ROAD TO REVOLUTION</a:t>
            </a:r>
            <a:endParaRPr lang="en-US" sz="1400" b="1" dirty="0">
              <a:solidFill>
                <a:schemeClr val="accent1">
                  <a:lumMod val="75000"/>
                </a:schemeClr>
              </a:solidFill>
            </a:endParaRPr>
          </a:p>
        </p:txBody>
      </p:sp>
      <p:sp>
        <p:nvSpPr>
          <p:cNvPr id="3" name="TextBox 2"/>
          <p:cNvSpPr txBox="1"/>
          <p:nvPr/>
        </p:nvSpPr>
        <p:spPr>
          <a:xfrm>
            <a:off x="990600" y="632538"/>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COLONIAL ACTIONS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09976"/>
            <a:ext cx="3505200" cy="22851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09976"/>
            <a:ext cx="3886200" cy="22949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25168"/>
          <a:stretch/>
        </p:blipFill>
        <p:spPr>
          <a:xfrm>
            <a:off x="2362200" y="4495800"/>
            <a:ext cx="1828800" cy="151765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5961" t="9312" r="22920" b="48508"/>
          <a:stretch/>
        </p:blipFill>
        <p:spPr>
          <a:xfrm>
            <a:off x="252989" y="4495800"/>
            <a:ext cx="1828800" cy="1524000"/>
          </a:xfrm>
          <a:prstGeom prst="rect">
            <a:avLst/>
          </a:prstGeom>
        </p:spPr>
      </p:pic>
      <p:sp>
        <p:nvSpPr>
          <p:cNvPr id="8" name="TextBox 7"/>
          <p:cNvSpPr txBox="1"/>
          <p:nvPr/>
        </p:nvSpPr>
        <p:spPr>
          <a:xfrm>
            <a:off x="257607" y="3604923"/>
            <a:ext cx="3857193" cy="769441"/>
          </a:xfrm>
          <a:prstGeom prst="rect">
            <a:avLst/>
          </a:prstGeom>
          <a:solidFill>
            <a:schemeClr val="accent3">
              <a:lumMod val="20000"/>
              <a:lumOff val="80000"/>
            </a:schemeClr>
          </a:solidFill>
        </p:spPr>
        <p:txBody>
          <a:bodyPr wrap="square" rtlCol="0">
            <a:spAutoFit/>
          </a:bodyPr>
          <a:lstStyle/>
          <a:p>
            <a:r>
              <a:rPr lang="en-US" sz="1000" b="1" u="sng" dirty="0"/>
              <a:t>Boston Massacre </a:t>
            </a:r>
            <a:r>
              <a:rPr lang="en-US" sz="1400" dirty="0"/>
              <a:t>– </a:t>
            </a:r>
            <a:r>
              <a:rPr lang="en-US" sz="1000" dirty="0"/>
              <a:t>This event took place in March 1770. A mob of Bostonians protesting the Townshend Acts were fired upon by British soldiers. The event was more of a confusing mistake but it was called a massacre by the Sons of Liberty to build resentment against the British.</a:t>
            </a:r>
          </a:p>
        </p:txBody>
      </p:sp>
      <p:sp>
        <p:nvSpPr>
          <p:cNvPr id="9" name="TextBox 8"/>
          <p:cNvSpPr txBox="1"/>
          <p:nvPr/>
        </p:nvSpPr>
        <p:spPr>
          <a:xfrm>
            <a:off x="252989" y="5867400"/>
            <a:ext cx="1828800" cy="861774"/>
          </a:xfrm>
          <a:prstGeom prst="rect">
            <a:avLst/>
          </a:prstGeom>
          <a:solidFill>
            <a:schemeClr val="accent3">
              <a:lumMod val="20000"/>
              <a:lumOff val="80000"/>
            </a:schemeClr>
          </a:solidFill>
        </p:spPr>
        <p:txBody>
          <a:bodyPr wrap="square" rtlCol="0">
            <a:spAutoFit/>
          </a:bodyPr>
          <a:lstStyle/>
          <a:p>
            <a:r>
              <a:rPr lang="en-US" sz="1000" b="1" dirty="0"/>
              <a:t>Paul Revere </a:t>
            </a:r>
            <a:r>
              <a:rPr lang="en-US" sz="1000" dirty="0"/>
              <a:t>– a member of the Sons of Liberty. He created the above picture of the Boston Massacre as a form of propaganda.</a:t>
            </a:r>
          </a:p>
        </p:txBody>
      </p:sp>
      <p:sp>
        <p:nvSpPr>
          <p:cNvPr id="10" name="TextBox 9"/>
          <p:cNvSpPr txBox="1"/>
          <p:nvPr/>
        </p:nvSpPr>
        <p:spPr>
          <a:xfrm>
            <a:off x="2362200" y="5865091"/>
            <a:ext cx="1828800" cy="861774"/>
          </a:xfrm>
          <a:prstGeom prst="rect">
            <a:avLst/>
          </a:prstGeom>
          <a:solidFill>
            <a:schemeClr val="accent3">
              <a:lumMod val="20000"/>
              <a:lumOff val="80000"/>
            </a:schemeClr>
          </a:solidFill>
        </p:spPr>
        <p:txBody>
          <a:bodyPr wrap="square" rtlCol="0">
            <a:spAutoFit/>
          </a:bodyPr>
          <a:lstStyle/>
          <a:p>
            <a:r>
              <a:rPr lang="en-US" sz="1000" b="1" dirty="0"/>
              <a:t>Crispus Attucks</a:t>
            </a:r>
            <a:r>
              <a:rPr lang="en-US" sz="1000" dirty="0"/>
              <a:t>– first African American to die for American independence. He was one of the 5 killed at the Boston Massacre.</a:t>
            </a:r>
          </a:p>
        </p:txBody>
      </p:sp>
      <p:sp>
        <p:nvSpPr>
          <p:cNvPr id="11" name="TextBox 10"/>
          <p:cNvSpPr txBox="1"/>
          <p:nvPr/>
        </p:nvSpPr>
        <p:spPr>
          <a:xfrm>
            <a:off x="4572001" y="3606246"/>
            <a:ext cx="3886200" cy="923330"/>
          </a:xfrm>
          <a:prstGeom prst="rect">
            <a:avLst/>
          </a:prstGeom>
          <a:solidFill>
            <a:schemeClr val="accent3">
              <a:lumMod val="20000"/>
              <a:lumOff val="80000"/>
            </a:schemeClr>
          </a:solidFill>
        </p:spPr>
        <p:txBody>
          <a:bodyPr wrap="square" rtlCol="0">
            <a:spAutoFit/>
          </a:bodyPr>
          <a:lstStyle/>
          <a:p>
            <a:r>
              <a:rPr lang="en-US" sz="1000" b="1" u="sng" dirty="0"/>
              <a:t>Boston Tea Party </a:t>
            </a:r>
            <a:r>
              <a:rPr lang="en-US" sz="1400" dirty="0"/>
              <a:t>– </a:t>
            </a:r>
            <a:r>
              <a:rPr lang="en-US" sz="1000" dirty="0"/>
              <a:t>A group of colonists, in protest of the Tea Act, boarded British vessels and dumped their cargo of tea overboard. The act angered Britain and resulted in the Coercive Acts. A series of laws designed to punish Massachusetts for destroying the tea. The laws were so harsh, colonists called them the </a:t>
            </a:r>
            <a:r>
              <a:rPr lang="en-US" sz="1000" b="1" dirty="0"/>
              <a:t>Intolerable Acts</a:t>
            </a:r>
            <a:r>
              <a:rPr lang="en-US" sz="1000" dirty="0"/>
              <a:t>.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4535942"/>
            <a:ext cx="3200400" cy="2005251"/>
          </a:xfrm>
          <a:prstGeom prst="rect">
            <a:avLst/>
          </a:prstGeom>
        </p:spPr>
      </p:pic>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14" name="Slide Number Placeholder 13"/>
          <p:cNvSpPr>
            <a:spLocks noGrp="1"/>
          </p:cNvSpPr>
          <p:nvPr>
            <p:ph type="sldNum" sz="quarter" idx="12"/>
          </p:nvPr>
        </p:nvSpPr>
        <p:spPr/>
        <p:txBody>
          <a:bodyPr/>
          <a:lstStyle/>
          <a:p>
            <a:fld id="{37281B73-CC8C-48DE-8BC7-F455B6DC89A0}" type="slidenum">
              <a:rPr lang="en-US" smtClean="0"/>
              <a:t>12</a:t>
            </a:fld>
            <a:endParaRPr lang="en-US"/>
          </a:p>
        </p:txBody>
      </p:sp>
    </p:spTree>
    <p:extLst>
      <p:ext uri="{BB962C8B-B14F-4D97-AF65-F5344CB8AC3E}">
        <p14:creationId xmlns:p14="http://schemas.microsoft.com/office/powerpoint/2010/main" val="34701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THE ROAD TO REVOLUTION</a:t>
            </a:r>
            <a:endParaRPr lang="en-US" sz="1400" b="1" dirty="0">
              <a:solidFill>
                <a:schemeClr val="accent1">
                  <a:lumMod val="75000"/>
                </a:schemeClr>
              </a:solidFill>
            </a:endParaRPr>
          </a:p>
        </p:txBody>
      </p:sp>
      <p:sp>
        <p:nvSpPr>
          <p:cNvPr id="4" name="TextBox 3"/>
          <p:cNvSpPr txBox="1"/>
          <p:nvPr/>
        </p:nvSpPr>
        <p:spPr>
          <a:xfrm>
            <a:off x="990600" y="632538"/>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COLONIAL ACTIONS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31" y="1530735"/>
            <a:ext cx="3929535" cy="20193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221241"/>
            <a:ext cx="3225856" cy="2092198"/>
          </a:xfrm>
          <a:prstGeom prst="rect">
            <a:avLst/>
          </a:prstGeom>
        </p:spPr>
      </p:pic>
      <p:pic>
        <p:nvPicPr>
          <p:cNvPr id="7" name="Picture 6"/>
          <p:cNvPicPr>
            <a:picLocks noChangeAspect="1"/>
          </p:cNvPicPr>
          <p:nvPr/>
        </p:nvPicPr>
        <p:blipFill rotWithShape="1">
          <a:blip r:embed="rId4"/>
          <a:srcRect t="367" r="980" b="1"/>
          <a:stretch/>
        </p:blipFill>
        <p:spPr>
          <a:xfrm>
            <a:off x="153309" y="4362029"/>
            <a:ext cx="3464397" cy="23622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778" t="7315" r="2778" b="5185"/>
          <a:stretch/>
        </p:blipFill>
        <p:spPr>
          <a:xfrm>
            <a:off x="4419600" y="3858459"/>
            <a:ext cx="3562334" cy="2200266"/>
          </a:xfrm>
          <a:prstGeom prst="rect">
            <a:avLst/>
          </a:prstGeom>
        </p:spPr>
      </p:pic>
      <p:pic>
        <p:nvPicPr>
          <p:cNvPr id="9" name="Picture 8"/>
          <p:cNvPicPr>
            <a:picLocks noChangeAspect="1"/>
          </p:cNvPicPr>
          <p:nvPr/>
        </p:nvPicPr>
        <p:blipFill>
          <a:blip r:embed="rId6"/>
          <a:stretch>
            <a:fillRect/>
          </a:stretch>
        </p:blipFill>
        <p:spPr>
          <a:xfrm>
            <a:off x="7596412" y="3848472"/>
            <a:ext cx="1344444" cy="1476375"/>
          </a:xfrm>
          <a:prstGeom prst="rect">
            <a:avLst/>
          </a:prstGeom>
        </p:spPr>
      </p:pic>
      <p:sp>
        <p:nvSpPr>
          <p:cNvPr id="10" name="TextBox 9"/>
          <p:cNvSpPr txBox="1"/>
          <p:nvPr/>
        </p:nvSpPr>
        <p:spPr>
          <a:xfrm>
            <a:off x="144073" y="1176792"/>
            <a:ext cx="4808927" cy="707886"/>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Lexington and Concord</a:t>
            </a:r>
          </a:p>
          <a:p>
            <a:r>
              <a:rPr lang="en-US" sz="1000" dirty="0"/>
              <a:t>“</a:t>
            </a:r>
            <a:r>
              <a:rPr lang="en-US" sz="1000" b="1" dirty="0"/>
              <a:t>The Shot Heard ‘Round the World</a:t>
            </a:r>
            <a:r>
              <a:rPr lang="en-US" sz="1000" dirty="0"/>
              <a:t>” – the first shots of the war were fired here. Colonial </a:t>
            </a:r>
            <a:r>
              <a:rPr lang="en-US" sz="1000" b="1" dirty="0"/>
              <a:t>Minutemen</a:t>
            </a:r>
            <a:r>
              <a:rPr lang="en-US" sz="1000" dirty="0"/>
              <a:t> chased British </a:t>
            </a:r>
            <a:r>
              <a:rPr lang="en-US" sz="1000" b="1" dirty="0"/>
              <a:t>redcoats</a:t>
            </a:r>
            <a:r>
              <a:rPr lang="en-US" sz="1000" dirty="0"/>
              <a:t> all the way back to Boston. The event becomes the first battle of the Revolution.</a:t>
            </a:r>
          </a:p>
        </p:txBody>
      </p:sp>
      <p:sp>
        <p:nvSpPr>
          <p:cNvPr id="11" name="TextBox 10"/>
          <p:cNvSpPr txBox="1"/>
          <p:nvPr/>
        </p:nvSpPr>
        <p:spPr>
          <a:xfrm>
            <a:off x="4508159" y="2763737"/>
            <a:ext cx="3473775" cy="1015663"/>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Battle of Bunker Hill</a:t>
            </a:r>
          </a:p>
          <a:p>
            <a:r>
              <a:rPr lang="en-US" sz="1000" dirty="0"/>
              <a:t>First major battle of the war. Even though the British were victorious, it </a:t>
            </a:r>
            <a:r>
              <a:rPr lang="en-US" sz="1000" b="1" dirty="0"/>
              <a:t>showed the British that the war would not be easily won</a:t>
            </a:r>
            <a:r>
              <a:rPr lang="en-US" sz="1000" dirty="0"/>
              <a:t>. It also demonstrated a disadvantage the Americans would face throughout the war – </a:t>
            </a:r>
            <a:r>
              <a:rPr lang="en-US" sz="1000" b="1" dirty="0"/>
              <a:t>lack of supplies.</a:t>
            </a:r>
          </a:p>
          <a:p>
            <a:endParaRPr lang="en-US" sz="1000" b="1" u="sng" dirty="0"/>
          </a:p>
        </p:txBody>
      </p:sp>
      <p:sp>
        <p:nvSpPr>
          <p:cNvPr id="12" name="TextBox 11"/>
          <p:cNvSpPr txBox="1"/>
          <p:nvPr/>
        </p:nvSpPr>
        <p:spPr>
          <a:xfrm>
            <a:off x="144072" y="3858604"/>
            <a:ext cx="3473633" cy="707886"/>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“Common Sense”</a:t>
            </a:r>
          </a:p>
          <a:p>
            <a:r>
              <a:rPr lang="en-US" sz="1000" b="1" dirty="0"/>
              <a:t>Thomas Paine </a:t>
            </a:r>
            <a:r>
              <a:rPr lang="en-US" sz="1000" dirty="0"/>
              <a:t>wrote a pamphlet titled “</a:t>
            </a:r>
            <a:r>
              <a:rPr lang="en-US" sz="1000" b="1" dirty="0"/>
              <a:t>Common Sense</a:t>
            </a:r>
            <a:r>
              <a:rPr lang="en-US" sz="1000" dirty="0"/>
              <a:t>” in order to persuade Americans to support a break from Great Britain. </a:t>
            </a:r>
          </a:p>
        </p:txBody>
      </p:sp>
      <p:sp>
        <p:nvSpPr>
          <p:cNvPr id="13" name="TextBox 12"/>
          <p:cNvSpPr txBox="1"/>
          <p:nvPr/>
        </p:nvSpPr>
        <p:spPr>
          <a:xfrm>
            <a:off x="4260645" y="5555504"/>
            <a:ext cx="4324334" cy="861774"/>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2</a:t>
            </a:r>
            <a:r>
              <a:rPr lang="en-US" sz="1000" b="1" u="sng" baseline="30000" dirty="0"/>
              <a:t>nd</a:t>
            </a:r>
            <a:r>
              <a:rPr lang="en-US" sz="1000" b="1" u="sng" dirty="0"/>
              <a:t> Continental Congress</a:t>
            </a:r>
          </a:p>
          <a:p>
            <a:r>
              <a:rPr lang="en-US" sz="1000" dirty="0"/>
              <a:t>Delegates met in Philadelphia to discuss recent events. They drafted the </a:t>
            </a:r>
            <a:r>
              <a:rPr lang="en-US" sz="1000" b="1" dirty="0"/>
              <a:t>Olive Branch Petition</a:t>
            </a:r>
            <a:r>
              <a:rPr lang="en-US" sz="1000" dirty="0"/>
              <a:t> to seek peace. They also selected </a:t>
            </a:r>
            <a:r>
              <a:rPr lang="en-US" sz="1000" b="1" dirty="0"/>
              <a:t>George Washington </a:t>
            </a:r>
            <a:r>
              <a:rPr lang="en-US" sz="1000" dirty="0"/>
              <a:t>to create and lead the Continental Army. They also drafted a </a:t>
            </a:r>
            <a:r>
              <a:rPr lang="en-US" sz="1000" b="1" dirty="0"/>
              <a:t>Declaration of Independence</a:t>
            </a:r>
            <a:r>
              <a:rPr lang="en-US" sz="1000" dirty="0"/>
              <a:t> authored mainly by </a:t>
            </a:r>
            <a:r>
              <a:rPr lang="en-US" sz="1000" b="1" dirty="0"/>
              <a:t>Thomas Jefferson</a:t>
            </a:r>
            <a:r>
              <a:rPr lang="en-US" sz="1000" dirty="0"/>
              <a:t>.</a:t>
            </a:r>
          </a:p>
        </p:txBody>
      </p:sp>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14" name="Slide Number Placeholder 13"/>
          <p:cNvSpPr>
            <a:spLocks noGrp="1"/>
          </p:cNvSpPr>
          <p:nvPr>
            <p:ph type="sldNum" sz="quarter" idx="12"/>
          </p:nvPr>
        </p:nvSpPr>
        <p:spPr/>
        <p:txBody>
          <a:bodyPr/>
          <a:lstStyle/>
          <a:p>
            <a:fld id="{37281B73-CC8C-48DE-8BC7-F455B6DC89A0}" type="slidenum">
              <a:rPr lang="en-US" smtClean="0"/>
              <a:t>13</a:t>
            </a:fld>
            <a:endParaRPr lang="en-US"/>
          </a:p>
        </p:txBody>
      </p:sp>
    </p:spTree>
    <p:extLst>
      <p:ext uri="{BB962C8B-B14F-4D97-AF65-F5344CB8AC3E}">
        <p14:creationId xmlns:p14="http://schemas.microsoft.com/office/powerpoint/2010/main" val="26474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281B73-CC8C-48DE-8BC7-F455B6DC89A0}" type="slidenum">
              <a:rPr lang="en-US" smtClean="0"/>
              <a:t>14</a:t>
            </a:fld>
            <a:endParaRPr lang="en-US"/>
          </a:p>
        </p:txBody>
      </p:sp>
      <p:sp>
        <p:nvSpPr>
          <p:cNvPr id="3" name="TextBox 2"/>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THE ROAD TO REVOLUTION</a:t>
            </a:r>
            <a:endParaRPr lang="en-US" sz="1400" b="1" dirty="0">
              <a:solidFill>
                <a:schemeClr val="accent1">
                  <a:lumMod val="75000"/>
                </a:schemeClr>
              </a:solidFill>
            </a:endParaRPr>
          </a:p>
        </p:txBody>
      </p:sp>
      <p:sp>
        <p:nvSpPr>
          <p:cNvPr id="4" name="TextBox 3"/>
          <p:cNvSpPr txBox="1"/>
          <p:nvPr/>
        </p:nvSpPr>
        <p:spPr>
          <a:xfrm>
            <a:off x="990600" y="632538"/>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DECLARATION OF INDEPENDENCE</a:t>
            </a: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pic>
        <p:nvPicPr>
          <p:cNvPr id="6" name="Picture 4" descr="http://www.christies.com/lotfinderimages/d55089/newell_convers_wyeth_drafting_the_declaration_of_independence--1776_d5508990h.jpg"/>
          <p:cNvPicPr>
            <a:picLocks noChangeAspect="1" noChangeArrowheads="1"/>
          </p:cNvPicPr>
          <p:nvPr/>
        </p:nvPicPr>
        <p:blipFill rotWithShape="1">
          <a:blip r:embed="rId4">
            <a:extLst>
              <a:ext uri="{28A0092B-C50C-407E-A947-70E740481C1C}">
                <a14:useLocalDpi xmlns:a14="http://schemas.microsoft.com/office/drawing/2010/main" val="0"/>
              </a:ext>
            </a:extLst>
          </a:blip>
          <a:srcRect l="7086" t="9195" r="14969"/>
          <a:stretch/>
        </p:blipFill>
        <p:spPr bwMode="auto">
          <a:xfrm>
            <a:off x="467328" y="1295400"/>
            <a:ext cx="2037143"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199" y="3140066"/>
            <a:ext cx="2819400" cy="707886"/>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000" dirty="0"/>
              <a:t>Although Thomas Jefferson is given credit for being the author of the Declaration, it was really the product of a committee made up of Jefferson, Adams, Franklin, Livingston, &amp; Sherman.</a:t>
            </a:r>
          </a:p>
        </p:txBody>
      </p:sp>
      <p:pic>
        <p:nvPicPr>
          <p:cNvPr id="8" name="Picture 6" descr="http://clipart-finder.com/data/preview/11-Declatration_of_Independence_simple_graph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6098" y="3124200"/>
            <a:ext cx="2895660" cy="9716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19800" y="1638957"/>
            <a:ext cx="2438400" cy="1015663"/>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000" dirty="0"/>
              <a:t>Next, the Declaration explains their </a:t>
            </a:r>
            <a:r>
              <a:rPr lang="en-US" sz="1000" dirty="0" err="1"/>
              <a:t>belef</a:t>
            </a:r>
            <a:r>
              <a:rPr lang="en-US" sz="1000" dirty="0"/>
              <a:t> on the rights of man. Key to this is the idea that government exists to protect people. When a government stops protecting, the people have the right to a new government.</a:t>
            </a:r>
          </a:p>
        </p:txBody>
      </p:sp>
      <p:sp>
        <p:nvSpPr>
          <p:cNvPr id="10" name="TextBox 9"/>
          <p:cNvSpPr txBox="1"/>
          <p:nvPr/>
        </p:nvSpPr>
        <p:spPr>
          <a:xfrm>
            <a:off x="2819400" y="1640827"/>
            <a:ext cx="2438400" cy="861774"/>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000" dirty="0"/>
              <a:t>The Preamble to the Declaration basically explains that the colonists believe it is time for a break from Great Britain. This document will explain why they have the right to do so.</a:t>
            </a:r>
          </a:p>
        </p:txBody>
      </p:sp>
      <p:sp>
        <p:nvSpPr>
          <p:cNvPr id="11" name="TextBox 10"/>
          <p:cNvSpPr txBox="1"/>
          <p:nvPr/>
        </p:nvSpPr>
        <p:spPr>
          <a:xfrm>
            <a:off x="6520543" y="4572000"/>
            <a:ext cx="2438400" cy="861774"/>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000" dirty="0"/>
              <a:t>Next, is a long list of violations the colonists claim against Britain. Taxation without representation, halting their trade, quartering troops, are among the list of 27 charges.</a:t>
            </a:r>
          </a:p>
        </p:txBody>
      </p:sp>
      <p:sp>
        <p:nvSpPr>
          <p:cNvPr id="12" name="TextBox 11"/>
          <p:cNvSpPr txBox="1"/>
          <p:nvPr/>
        </p:nvSpPr>
        <p:spPr>
          <a:xfrm>
            <a:off x="4464728" y="5772353"/>
            <a:ext cx="2438400" cy="1015663"/>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000" dirty="0"/>
              <a:t>Then the document spells out what the colonists have tried to do before coming to the decision to break from Britain. They list warning and petitioning. It does not list out some of the more violent reactions of colonists (tarring and feathering, etc.).</a:t>
            </a:r>
          </a:p>
        </p:txBody>
      </p:sp>
      <p:sp>
        <p:nvSpPr>
          <p:cNvPr id="13" name="TextBox 12"/>
          <p:cNvSpPr txBox="1"/>
          <p:nvPr/>
        </p:nvSpPr>
        <p:spPr>
          <a:xfrm>
            <a:off x="2286000" y="4571999"/>
            <a:ext cx="2438400" cy="707886"/>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000" dirty="0"/>
              <a:t>The document ends by stating America is a  free and independent nation. It is notice to the world of our intentions and also a plea for help.</a:t>
            </a:r>
          </a:p>
        </p:txBody>
      </p:sp>
      <p:cxnSp>
        <p:nvCxnSpPr>
          <p:cNvPr id="14" name="Straight Connector 13"/>
          <p:cNvCxnSpPr>
            <a:stCxn id="10" idx="2"/>
          </p:cNvCxnSpPr>
          <p:nvPr/>
        </p:nvCxnSpPr>
        <p:spPr>
          <a:xfrm>
            <a:off x="4038600" y="2502601"/>
            <a:ext cx="197498" cy="621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2"/>
          </p:cNvCxnSpPr>
          <p:nvPr/>
        </p:nvCxnSpPr>
        <p:spPr>
          <a:xfrm flipH="1">
            <a:off x="7131758" y="2654620"/>
            <a:ext cx="107242" cy="453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1" idx="0"/>
          </p:cNvCxnSpPr>
          <p:nvPr/>
        </p:nvCxnSpPr>
        <p:spPr>
          <a:xfrm>
            <a:off x="7127849" y="4095898"/>
            <a:ext cx="611894" cy="4761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 idx="0"/>
          </p:cNvCxnSpPr>
          <p:nvPr/>
        </p:nvCxnSpPr>
        <p:spPr>
          <a:xfrm>
            <a:off x="5664518" y="4089200"/>
            <a:ext cx="19410" cy="16831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3" idx="0"/>
          </p:cNvCxnSpPr>
          <p:nvPr/>
        </p:nvCxnSpPr>
        <p:spPr>
          <a:xfrm flipH="1">
            <a:off x="3505200" y="4093750"/>
            <a:ext cx="745652" cy="478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918" y="5715000"/>
            <a:ext cx="3793282" cy="707886"/>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000" dirty="0"/>
              <a:t>The Declaration of Independence was just a statement. It would mean absolutely nothing without winning the </a:t>
            </a:r>
            <a:r>
              <a:rPr lang="en-US" sz="1000"/>
              <a:t>war to </a:t>
            </a:r>
            <a:r>
              <a:rPr lang="en-US" sz="1000" dirty="0"/>
              <a:t>follow. Each man who signed it would be considered a traitor to Britain and would be hanged for treason if caught.</a:t>
            </a:r>
          </a:p>
        </p:txBody>
      </p:sp>
    </p:spTree>
    <p:extLst>
      <p:ext uri="{BB962C8B-B14F-4D97-AF65-F5344CB8AC3E}">
        <p14:creationId xmlns:p14="http://schemas.microsoft.com/office/powerpoint/2010/main" val="383413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xplosion 2 37"/>
          <p:cNvSpPr/>
          <p:nvPr/>
        </p:nvSpPr>
        <p:spPr>
          <a:xfrm rot="1501433">
            <a:off x="6047586" y="1069868"/>
            <a:ext cx="2089637" cy="1626503"/>
          </a:xfrm>
          <a:prstGeom prst="irregularSeal2">
            <a:avLst/>
          </a:prstGeom>
          <a:solidFill>
            <a:srgbClr val="FCF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xplosion 2 36"/>
          <p:cNvSpPr/>
          <p:nvPr/>
        </p:nvSpPr>
        <p:spPr>
          <a:xfrm rot="1501433">
            <a:off x="3885255" y="1075404"/>
            <a:ext cx="2089637" cy="1626503"/>
          </a:xfrm>
          <a:prstGeom prst="irregularSeal2">
            <a:avLst/>
          </a:prstGeom>
          <a:solidFill>
            <a:srgbClr val="FCF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xplosion 2 35"/>
          <p:cNvSpPr/>
          <p:nvPr/>
        </p:nvSpPr>
        <p:spPr>
          <a:xfrm rot="1501433">
            <a:off x="2355413" y="5264260"/>
            <a:ext cx="2089637" cy="1626503"/>
          </a:xfrm>
          <a:prstGeom prst="irregularSeal2">
            <a:avLst/>
          </a:prstGeom>
          <a:solidFill>
            <a:srgbClr val="FCF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xplosion 2 34"/>
          <p:cNvSpPr/>
          <p:nvPr/>
        </p:nvSpPr>
        <p:spPr>
          <a:xfrm rot="1501433">
            <a:off x="112681" y="5353286"/>
            <a:ext cx="2089637" cy="1626503"/>
          </a:xfrm>
          <a:prstGeom prst="irregularSeal2">
            <a:avLst/>
          </a:prstGeom>
          <a:solidFill>
            <a:srgbClr val="FCF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2 33"/>
          <p:cNvSpPr/>
          <p:nvPr/>
        </p:nvSpPr>
        <p:spPr>
          <a:xfrm rot="1501433">
            <a:off x="93668" y="1031910"/>
            <a:ext cx="2089637" cy="1626503"/>
          </a:xfrm>
          <a:prstGeom prst="irregularSeal2">
            <a:avLst/>
          </a:prstGeom>
          <a:solidFill>
            <a:srgbClr val="FCF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THE AMERICAN REVOLUTION</a:t>
            </a:r>
            <a:endParaRPr lang="en-US" sz="1400" b="1" dirty="0">
              <a:solidFill>
                <a:schemeClr val="accent2">
                  <a:lumMod val="75000"/>
                </a:schemeClr>
              </a:solidFill>
            </a:endParaRPr>
          </a:p>
        </p:txBody>
      </p:sp>
      <p:sp>
        <p:nvSpPr>
          <p:cNvPr id="5" name="TextBox 4"/>
          <p:cNvSpPr txBox="1"/>
          <p:nvPr/>
        </p:nvSpPr>
        <p:spPr>
          <a:xfrm>
            <a:off x="990600" y="632538"/>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EVENTS</a:t>
            </a:r>
          </a:p>
        </p:txBody>
      </p:sp>
      <p:cxnSp>
        <p:nvCxnSpPr>
          <p:cNvPr id="7" name="Straight Arrow Connector 6"/>
          <p:cNvCxnSpPr/>
          <p:nvPr/>
        </p:nvCxnSpPr>
        <p:spPr>
          <a:xfrm>
            <a:off x="76200" y="3881492"/>
            <a:ext cx="8991600"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97950" y="3704654"/>
            <a:ext cx="0" cy="381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16961" y="3716007"/>
            <a:ext cx="0" cy="381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398" y="3695937"/>
            <a:ext cx="0" cy="381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16799" y="3706520"/>
            <a:ext cx="0" cy="381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9350" y="3779738"/>
            <a:ext cx="457200" cy="230832"/>
          </a:xfrm>
          <a:prstGeom prst="rect">
            <a:avLst/>
          </a:prstGeom>
          <a:solidFill>
            <a:schemeClr val="accent3">
              <a:lumMod val="20000"/>
              <a:lumOff val="80000"/>
            </a:schemeClr>
          </a:solidFill>
        </p:spPr>
        <p:txBody>
          <a:bodyPr wrap="square" rtlCol="0">
            <a:spAutoFit/>
          </a:bodyPr>
          <a:lstStyle/>
          <a:p>
            <a:pPr algn="ctr"/>
            <a:r>
              <a:rPr lang="en-US" sz="900" b="1" dirty="0"/>
              <a:t>1775</a:t>
            </a:r>
          </a:p>
        </p:txBody>
      </p:sp>
      <p:sp>
        <p:nvSpPr>
          <p:cNvPr id="19" name="TextBox 18"/>
          <p:cNvSpPr txBox="1"/>
          <p:nvPr/>
        </p:nvSpPr>
        <p:spPr>
          <a:xfrm>
            <a:off x="2682565" y="3782605"/>
            <a:ext cx="457200" cy="230832"/>
          </a:xfrm>
          <a:prstGeom prst="rect">
            <a:avLst/>
          </a:prstGeom>
          <a:solidFill>
            <a:schemeClr val="accent3">
              <a:lumMod val="20000"/>
              <a:lumOff val="80000"/>
            </a:schemeClr>
          </a:solidFill>
        </p:spPr>
        <p:txBody>
          <a:bodyPr wrap="square" rtlCol="0">
            <a:spAutoFit/>
          </a:bodyPr>
          <a:lstStyle/>
          <a:p>
            <a:pPr algn="ctr"/>
            <a:r>
              <a:rPr lang="en-US" sz="900" b="1" dirty="0"/>
              <a:t>1776</a:t>
            </a:r>
          </a:p>
        </p:txBody>
      </p:sp>
      <p:sp>
        <p:nvSpPr>
          <p:cNvPr id="20" name="TextBox 19"/>
          <p:cNvSpPr txBox="1"/>
          <p:nvPr/>
        </p:nvSpPr>
        <p:spPr>
          <a:xfrm>
            <a:off x="4495780" y="3766076"/>
            <a:ext cx="457200" cy="230832"/>
          </a:xfrm>
          <a:prstGeom prst="rect">
            <a:avLst/>
          </a:prstGeom>
          <a:solidFill>
            <a:schemeClr val="accent3">
              <a:lumMod val="20000"/>
              <a:lumOff val="80000"/>
            </a:schemeClr>
          </a:solidFill>
        </p:spPr>
        <p:txBody>
          <a:bodyPr wrap="square" rtlCol="0">
            <a:spAutoFit/>
          </a:bodyPr>
          <a:lstStyle/>
          <a:p>
            <a:pPr algn="ctr"/>
            <a:r>
              <a:rPr lang="en-US" sz="900" b="1" dirty="0"/>
              <a:t>1777</a:t>
            </a:r>
          </a:p>
        </p:txBody>
      </p:sp>
      <p:sp>
        <p:nvSpPr>
          <p:cNvPr id="21" name="TextBox 20"/>
          <p:cNvSpPr txBox="1"/>
          <p:nvPr/>
        </p:nvSpPr>
        <p:spPr>
          <a:xfrm>
            <a:off x="6303198" y="3763805"/>
            <a:ext cx="457200" cy="230832"/>
          </a:xfrm>
          <a:prstGeom prst="rect">
            <a:avLst/>
          </a:prstGeom>
          <a:solidFill>
            <a:schemeClr val="accent3">
              <a:lumMod val="20000"/>
              <a:lumOff val="80000"/>
            </a:schemeClr>
          </a:solidFill>
        </p:spPr>
        <p:txBody>
          <a:bodyPr wrap="square" rtlCol="0">
            <a:spAutoFit/>
          </a:bodyPr>
          <a:lstStyle/>
          <a:p>
            <a:pPr algn="ctr"/>
            <a:r>
              <a:rPr lang="en-US" sz="900" b="1" dirty="0"/>
              <a:t>1781</a:t>
            </a:r>
          </a:p>
        </p:txBody>
      </p:sp>
      <p:cxnSp>
        <p:nvCxnSpPr>
          <p:cNvPr id="23" name="Straight Connector 22"/>
          <p:cNvCxnSpPr/>
          <p:nvPr/>
        </p:nvCxnSpPr>
        <p:spPr>
          <a:xfrm>
            <a:off x="8284962" y="3700708"/>
            <a:ext cx="0" cy="381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095617" y="3759263"/>
            <a:ext cx="457200" cy="230832"/>
          </a:xfrm>
          <a:prstGeom prst="rect">
            <a:avLst/>
          </a:prstGeom>
          <a:solidFill>
            <a:schemeClr val="accent3">
              <a:lumMod val="20000"/>
              <a:lumOff val="80000"/>
            </a:schemeClr>
          </a:solidFill>
        </p:spPr>
        <p:txBody>
          <a:bodyPr wrap="square" rtlCol="0">
            <a:spAutoFit/>
          </a:bodyPr>
          <a:lstStyle/>
          <a:p>
            <a:pPr algn="ctr"/>
            <a:r>
              <a:rPr lang="en-US" sz="900" b="1" dirty="0"/>
              <a:t>1783</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7968" t="1638" r="11318" b="-1"/>
          <a:stretch/>
        </p:blipFill>
        <p:spPr>
          <a:xfrm>
            <a:off x="316719" y="1355270"/>
            <a:ext cx="1488764" cy="913047"/>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718" y="5723155"/>
            <a:ext cx="1410765" cy="886766"/>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203" y="1347917"/>
            <a:ext cx="1333995" cy="913047"/>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0735" t="1" b="822"/>
          <a:stretch/>
        </p:blipFill>
        <p:spPr>
          <a:xfrm>
            <a:off x="2618396" y="5655135"/>
            <a:ext cx="1391622" cy="89291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4671" y="1325022"/>
            <a:ext cx="1233488" cy="986790"/>
          </a:xfrm>
          <a:prstGeom prst="rect">
            <a:avLst/>
          </a:prstGeom>
        </p:spPr>
      </p:pic>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l="3334" t="7308" r="5999" b="3596"/>
          <a:stretch/>
        </p:blipFill>
        <p:spPr>
          <a:xfrm>
            <a:off x="4964709" y="5322059"/>
            <a:ext cx="1410809" cy="995865"/>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l="4000" t="4666" r="6000" b="10000"/>
          <a:stretch/>
        </p:blipFill>
        <p:spPr>
          <a:xfrm>
            <a:off x="6307332" y="1391721"/>
            <a:ext cx="1325181" cy="942351"/>
          </a:xfrm>
          <a:prstGeom prst="rect">
            <a:avLst/>
          </a:prstGeom>
        </p:spPr>
      </p:pic>
      <p:pic>
        <p:nvPicPr>
          <p:cNvPr id="33" name="Picture 32"/>
          <p:cNvPicPr>
            <a:picLocks noChangeAspect="1"/>
          </p:cNvPicPr>
          <p:nvPr/>
        </p:nvPicPr>
        <p:blipFill>
          <a:blip r:embed="rId10"/>
          <a:stretch>
            <a:fillRect/>
          </a:stretch>
        </p:blipFill>
        <p:spPr>
          <a:xfrm>
            <a:off x="7502064" y="5185234"/>
            <a:ext cx="1187106" cy="1333301"/>
          </a:xfrm>
          <a:prstGeom prst="rect">
            <a:avLst/>
          </a:prstGeom>
        </p:spPr>
      </p:pic>
      <p:sp>
        <p:nvSpPr>
          <p:cNvPr id="41" name="TextBox 40"/>
          <p:cNvSpPr txBox="1"/>
          <p:nvPr/>
        </p:nvSpPr>
        <p:spPr>
          <a:xfrm>
            <a:off x="394717" y="2590800"/>
            <a:ext cx="1525563" cy="553998"/>
          </a:xfrm>
          <a:prstGeom prst="rect">
            <a:avLst/>
          </a:prstGeom>
          <a:solidFill>
            <a:schemeClr val="accent3">
              <a:lumMod val="20000"/>
              <a:lumOff val="80000"/>
            </a:schemeClr>
          </a:solidFill>
        </p:spPr>
        <p:txBody>
          <a:bodyPr wrap="square" rtlCol="0">
            <a:spAutoFit/>
          </a:bodyPr>
          <a:lstStyle/>
          <a:p>
            <a:pPr algn="ctr"/>
            <a:r>
              <a:rPr lang="en-US" sz="1000" b="1" dirty="0">
                <a:hlinkClick r:id="rId11"/>
              </a:rPr>
              <a:t>Battle of Lexington &amp; Concord</a:t>
            </a:r>
            <a:r>
              <a:rPr lang="en-US" sz="1000" dirty="0">
                <a:hlinkClick r:id="rId11"/>
              </a:rPr>
              <a:t> </a:t>
            </a:r>
            <a:r>
              <a:rPr lang="en-US" sz="1000" dirty="0"/>
              <a:t>is the </a:t>
            </a:r>
            <a:r>
              <a:rPr lang="en-US" sz="1000" b="1" dirty="0"/>
              <a:t>first battle </a:t>
            </a:r>
            <a:r>
              <a:rPr lang="en-US" sz="1000" dirty="0"/>
              <a:t>of the Revolution.</a:t>
            </a:r>
          </a:p>
        </p:txBody>
      </p:sp>
      <p:sp>
        <p:nvSpPr>
          <p:cNvPr id="42" name="TextBox 41"/>
          <p:cNvSpPr txBox="1"/>
          <p:nvPr/>
        </p:nvSpPr>
        <p:spPr>
          <a:xfrm>
            <a:off x="394717" y="4444260"/>
            <a:ext cx="1525564" cy="707886"/>
          </a:xfrm>
          <a:prstGeom prst="rect">
            <a:avLst/>
          </a:prstGeom>
          <a:solidFill>
            <a:schemeClr val="accent3">
              <a:lumMod val="20000"/>
              <a:lumOff val="80000"/>
            </a:schemeClr>
          </a:solidFill>
        </p:spPr>
        <p:txBody>
          <a:bodyPr wrap="square" rtlCol="0">
            <a:spAutoFit/>
          </a:bodyPr>
          <a:lstStyle/>
          <a:p>
            <a:pPr algn="ctr"/>
            <a:r>
              <a:rPr lang="en-US" sz="1000" b="1" dirty="0">
                <a:hlinkClick r:id="rId12"/>
              </a:rPr>
              <a:t>Battle of Bunker Hill </a:t>
            </a:r>
            <a:r>
              <a:rPr lang="en-US" sz="1000" dirty="0"/>
              <a:t>is the first major battle and shows the determination of the Americans.</a:t>
            </a:r>
          </a:p>
        </p:txBody>
      </p:sp>
      <p:sp>
        <p:nvSpPr>
          <p:cNvPr id="43" name="TextBox 42"/>
          <p:cNvSpPr txBox="1"/>
          <p:nvPr/>
        </p:nvSpPr>
        <p:spPr>
          <a:xfrm>
            <a:off x="2263780" y="2590800"/>
            <a:ext cx="1470019" cy="707886"/>
          </a:xfrm>
          <a:prstGeom prst="rect">
            <a:avLst/>
          </a:prstGeom>
          <a:solidFill>
            <a:schemeClr val="accent3">
              <a:lumMod val="20000"/>
              <a:lumOff val="80000"/>
            </a:schemeClr>
          </a:solidFill>
        </p:spPr>
        <p:txBody>
          <a:bodyPr wrap="square" rtlCol="0">
            <a:spAutoFit/>
          </a:bodyPr>
          <a:lstStyle/>
          <a:p>
            <a:pPr algn="ctr"/>
            <a:r>
              <a:rPr lang="en-US" sz="1000" dirty="0"/>
              <a:t>The </a:t>
            </a:r>
            <a:r>
              <a:rPr lang="en-US" sz="1000" b="1" dirty="0">
                <a:hlinkClick r:id="rId13"/>
              </a:rPr>
              <a:t>Declaration of Independence </a:t>
            </a:r>
            <a:r>
              <a:rPr lang="en-US" sz="1000" dirty="0"/>
              <a:t>is approved by the 2</a:t>
            </a:r>
            <a:r>
              <a:rPr lang="en-US" sz="1000" baseline="30000" dirty="0"/>
              <a:t>nd</a:t>
            </a:r>
            <a:r>
              <a:rPr lang="en-US" sz="1000" dirty="0"/>
              <a:t> Continental Congress.</a:t>
            </a:r>
          </a:p>
        </p:txBody>
      </p:sp>
      <p:sp>
        <p:nvSpPr>
          <p:cNvPr id="44" name="TextBox 43"/>
          <p:cNvSpPr txBox="1"/>
          <p:nvPr/>
        </p:nvSpPr>
        <p:spPr>
          <a:xfrm>
            <a:off x="2263780" y="4420988"/>
            <a:ext cx="1960891" cy="861774"/>
          </a:xfrm>
          <a:prstGeom prst="rect">
            <a:avLst/>
          </a:prstGeom>
          <a:solidFill>
            <a:schemeClr val="accent3">
              <a:lumMod val="20000"/>
              <a:lumOff val="80000"/>
            </a:schemeClr>
          </a:solidFill>
        </p:spPr>
        <p:txBody>
          <a:bodyPr wrap="square" rtlCol="0">
            <a:spAutoFit/>
          </a:bodyPr>
          <a:lstStyle/>
          <a:p>
            <a:pPr algn="ctr"/>
            <a:r>
              <a:rPr lang="en-US" sz="1000" b="1" dirty="0">
                <a:hlinkClick r:id="rId14"/>
              </a:rPr>
              <a:t>Battle of  Trenton </a:t>
            </a:r>
            <a:r>
              <a:rPr lang="en-US" sz="1000" dirty="0"/>
              <a:t>is a victory over the </a:t>
            </a:r>
            <a:r>
              <a:rPr lang="en-US" sz="1000" b="1" dirty="0"/>
              <a:t>Hessian</a:t>
            </a:r>
            <a:r>
              <a:rPr lang="en-US" sz="1000" dirty="0"/>
              <a:t> mercenaries. This victory gives new hope to the Americans as well as needed supplies.</a:t>
            </a:r>
          </a:p>
        </p:txBody>
      </p:sp>
      <p:sp>
        <p:nvSpPr>
          <p:cNvPr id="45" name="TextBox 44"/>
          <p:cNvSpPr txBox="1"/>
          <p:nvPr/>
        </p:nvSpPr>
        <p:spPr>
          <a:xfrm>
            <a:off x="4010017" y="2598539"/>
            <a:ext cx="1791641" cy="707886"/>
          </a:xfrm>
          <a:prstGeom prst="rect">
            <a:avLst/>
          </a:prstGeom>
          <a:solidFill>
            <a:schemeClr val="accent3">
              <a:lumMod val="20000"/>
              <a:lumOff val="80000"/>
            </a:schemeClr>
          </a:solidFill>
        </p:spPr>
        <p:txBody>
          <a:bodyPr wrap="square" rtlCol="0">
            <a:spAutoFit/>
          </a:bodyPr>
          <a:lstStyle/>
          <a:p>
            <a:pPr algn="ctr"/>
            <a:r>
              <a:rPr lang="en-US" sz="1000" b="1" dirty="0">
                <a:hlinkClick r:id="rId15"/>
              </a:rPr>
              <a:t>The Battle of Saratoga </a:t>
            </a:r>
            <a:r>
              <a:rPr lang="en-US" sz="1000" dirty="0"/>
              <a:t>is the turning point of the war. This victory </a:t>
            </a:r>
            <a:r>
              <a:rPr lang="en-US" sz="1000" b="1" dirty="0"/>
              <a:t>convinces France to support the American cause</a:t>
            </a:r>
            <a:r>
              <a:rPr lang="en-US" sz="1000" dirty="0"/>
              <a:t>.</a:t>
            </a:r>
          </a:p>
        </p:txBody>
      </p:sp>
      <p:sp>
        <p:nvSpPr>
          <p:cNvPr id="46" name="TextBox 45"/>
          <p:cNvSpPr txBox="1"/>
          <p:nvPr/>
        </p:nvSpPr>
        <p:spPr>
          <a:xfrm>
            <a:off x="4568170" y="4419534"/>
            <a:ext cx="1914178" cy="861774"/>
          </a:xfrm>
          <a:prstGeom prst="rect">
            <a:avLst/>
          </a:prstGeom>
          <a:solidFill>
            <a:schemeClr val="accent3">
              <a:lumMod val="20000"/>
              <a:lumOff val="80000"/>
            </a:schemeClr>
          </a:solidFill>
        </p:spPr>
        <p:txBody>
          <a:bodyPr wrap="square" rtlCol="0">
            <a:spAutoFit/>
          </a:bodyPr>
          <a:lstStyle/>
          <a:p>
            <a:pPr algn="ctr"/>
            <a:r>
              <a:rPr lang="en-US" sz="1000" dirty="0"/>
              <a:t>The winter at</a:t>
            </a:r>
            <a:r>
              <a:rPr lang="en-US" sz="1000" b="1" dirty="0"/>
              <a:t> </a:t>
            </a:r>
            <a:r>
              <a:rPr lang="en-US" sz="1000" b="1" dirty="0">
                <a:hlinkClick r:id="rId16"/>
              </a:rPr>
              <a:t>Valley Forge</a:t>
            </a:r>
            <a:r>
              <a:rPr lang="en-US" sz="1000" dirty="0"/>
              <a:t>, PA becomes a </a:t>
            </a:r>
            <a:r>
              <a:rPr lang="en-US" sz="1000" b="1" dirty="0"/>
              <a:t>symbol of the sacrifice </a:t>
            </a:r>
            <a:r>
              <a:rPr lang="en-US" sz="1000" dirty="0"/>
              <a:t>Americans were willing to make. Received training to make them a real army.</a:t>
            </a:r>
          </a:p>
        </p:txBody>
      </p:sp>
      <p:sp>
        <p:nvSpPr>
          <p:cNvPr id="47" name="TextBox 46"/>
          <p:cNvSpPr txBox="1"/>
          <p:nvPr/>
        </p:nvSpPr>
        <p:spPr>
          <a:xfrm>
            <a:off x="6145158" y="2590800"/>
            <a:ext cx="2139804" cy="707886"/>
          </a:xfrm>
          <a:prstGeom prst="rect">
            <a:avLst/>
          </a:prstGeom>
          <a:solidFill>
            <a:schemeClr val="accent3">
              <a:lumMod val="20000"/>
              <a:lumOff val="80000"/>
            </a:schemeClr>
          </a:solidFill>
        </p:spPr>
        <p:txBody>
          <a:bodyPr wrap="square" rtlCol="0">
            <a:spAutoFit/>
          </a:bodyPr>
          <a:lstStyle/>
          <a:p>
            <a:pPr algn="ctr"/>
            <a:r>
              <a:rPr lang="en-US" sz="1000" dirty="0"/>
              <a:t>The </a:t>
            </a:r>
            <a:r>
              <a:rPr lang="en-US" sz="1000" b="1" dirty="0">
                <a:hlinkClick r:id="rId17"/>
              </a:rPr>
              <a:t>Battle of Yorktown </a:t>
            </a:r>
            <a:r>
              <a:rPr lang="en-US" sz="1000" dirty="0"/>
              <a:t>was the last major battle of the war. Washington and the French Navy surrounded </a:t>
            </a:r>
            <a:r>
              <a:rPr lang="en-US" sz="1000" b="1" dirty="0"/>
              <a:t>Cornwallis</a:t>
            </a:r>
            <a:r>
              <a:rPr lang="en-US" sz="1000" dirty="0"/>
              <a:t> and forced his surrender.</a:t>
            </a:r>
          </a:p>
        </p:txBody>
      </p:sp>
      <p:sp>
        <p:nvSpPr>
          <p:cNvPr id="48" name="TextBox 47"/>
          <p:cNvSpPr txBox="1"/>
          <p:nvPr/>
        </p:nvSpPr>
        <p:spPr>
          <a:xfrm>
            <a:off x="6933710" y="4365728"/>
            <a:ext cx="2099478" cy="707886"/>
          </a:xfrm>
          <a:prstGeom prst="rect">
            <a:avLst/>
          </a:prstGeom>
          <a:solidFill>
            <a:schemeClr val="accent3">
              <a:lumMod val="20000"/>
              <a:lumOff val="80000"/>
            </a:schemeClr>
          </a:solidFill>
        </p:spPr>
        <p:txBody>
          <a:bodyPr wrap="square" rtlCol="0">
            <a:spAutoFit/>
          </a:bodyPr>
          <a:lstStyle/>
          <a:p>
            <a:pPr algn="ctr"/>
            <a:r>
              <a:rPr lang="en-US" sz="1000" dirty="0"/>
              <a:t>The </a:t>
            </a:r>
            <a:r>
              <a:rPr lang="en-US" sz="1000" b="1" dirty="0">
                <a:hlinkClick r:id="rId18"/>
              </a:rPr>
              <a:t>Treaty of Paris 1783 </a:t>
            </a:r>
            <a:r>
              <a:rPr lang="en-US" sz="1000" b="1" dirty="0"/>
              <a:t>officially ended the revolution</a:t>
            </a:r>
            <a:r>
              <a:rPr lang="en-US" sz="1000" dirty="0"/>
              <a:t>. Britain recognized American independence and the US boundaries were set.</a:t>
            </a:r>
          </a:p>
        </p:txBody>
      </p:sp>
      <p:pic>
        <p:nvPicPr>
          <p:cNvPr id="40" name="Picture 39">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3" name="Slide Number Placeholder 2"/>
          <p:cNvSpPr>
            <a:spLocks noGrp="1"/>
          </p:cNvSpPr>
          <p:nvPr>
            <p:ph type="sldNum" sz="quarter" idx="12"/>
          </p:nvPr>
        </p:nvSpPr>
        <p:spPr/>
        <p:txBody>
          <a:bodyPr/>
          <a:lstStyle/>
          <a:p>
            <a:fld id="{37281B73-CC8C-48DE-8BC7-F455B6DC89A0}" type="slidenum">
              <a:rPr lang="en-US" smtClean="0"/>
              <a:t>15</a:t>
            </a:fld>
            <a:endParaRPr lang="en-US"/>
          </a:p>
        </p:txBody>
      </p:sp>
    </p:spTree>
    <p:extLst>
      <p:ext uri="{BB962C8B-B14F-4D97-AF65-F5344CB8AC3E}">
        <p14:creationId xmlns:p14="http://schemas.microsoft.com/office/powerpoint/2010/main" val="107725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4"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THE AMERICAN REVOLUTION</a:t>
            </a:r>
            <a:endParaRPr lang="en-US" sz="1400" b="1" dirty="0">
              <a:solidFill>
                <a:schemeClr val="accent2">
                  <a:lumMod val="75000"/>
                </a:schemeClr>
              </a:solidFill>
            </a:endParaRPr>
          </a:p>
        </p:txBody>
      </p:sp>
      <p:sp>
        <p:nvSpPr>
          <p:cNvPr id="3" name="TextBox 2"/>
          <p:cNvSpPr txBox="1"/>
          <p:nvPr/>
        </p:nvSpPr>
        <p:spPr>
          <a:xfrm>
            <a:off x="990600" y="632538"/>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ADVANTAGES / DISADVANTAGES</a:t>
            </a:r>
          </a:p>
        </p:txBody>
      </p:sp>
      <p:sp>
        <p:nvSpPr>
          <p:cNvPr id="5" name="TextBox 4"/>
          <p:cNvSpPr txBox="1"/>
          <p:nvPr/>
        </p:nvSpPr>
        <p:spPr>
          <a:xfrm>
            <a:off x="152400" y="1211981"/>
            <a:ext cx="2819400" cy="2492990"/>
          </a:xfrm>
          <a:prstGeom prst="rect">
            <a:avLst/>
          </a:prstGeom>
          <a:solidFill>
            <a:schemeClr val="accent3">
              <a:lumMod val="20000"/>
              <a:lumOff val="80000"/>
            </a:schemeClr>
          </a:solidFill>
        </p:spPr>
        <p:txBody>
          <a:bodyPr wrap="square" rtlCol="0">
            <a:spAutoFit/>
          </a:bodyPr>
          <a:lstStyle/>
          <a:p>
            <a:pPr algn="ctr"/>
            <a:r>
              <a:rPr lang="en-US" sz="1200" b="1" u="sng" dirty="0"/>
              <a:t>American Advantages</a:t>
            </a:r>
          </a:p>
          <a:p>
            <a:pPr marL="171450" indent="-171450">
              <a:buFont typeface="Arial" panose="020B0604020202020204" pitchFamily="34" charset="0"/>
              <a:buChar char="•"/>
            </a:pPr>
            <a:r>
              <a:rPr lang="en-US" sz="1200" dirty="0"/>
              <a:t>They were able to fight on their own ground which helped them to know the areas. </a:t>
            </a:r>
          </a:p>
          <a:p>
            <a:pPr marL="171450" indent="-171450">
              <a:buFont typeface="Arial" panose="020B0604020202020204" pitchFamily="34" charset="0"/>
              <a:buChar char="•"/>
            </a:pPr>
            <a:r>
              <a:rPr lang="en-US" sz="1200" dirty="0"/>
              <a:t>They had a widespread acquaintance with firearms. </a:t>
            </a:r>
          </a:p>
          <a:p>
            <a:pPr marL="171450" indent="-171450">
              <a:buFont typeface="Arial" panose="020B0604020202020204" pitchFamily="34" charset="0"/>
              <a:buChar char="•"/>
            </a:pPr>
            <a:r>
              <a:rPr lang="en-US" sz="1200" dirty="0"/>
              <a:t>They had better or superior rifles with more range and accuracy than the British. </a:t>
            </a:r>
          </a:p>
          <a:p>
            <a:pPr marL="171450" indent="-171450">
              <a:buFont typeface="Arial" panose="020B0604020202020204" pitchFamily="34" charset="0"/>
              <a:buChar char="•"/>
            </a:pPr>
            <a:r>
              <a:rPr lang="en-US" sz="1200" dirty="0"/>
              <a:t>They had experience from the French and Indian War which helped to know what they were coming into and what mistakes they made last time. </a:t>
            </a:r>
            <a:endParaRPr lang="en-US" sz="1400" dirty="0"/>
          </a:p>
        </p:txBody>
      </p:sp>
      <p:sp>
        <p:nvSpPr>
          <p:cNvPr id="6" name="TextBox 5"/>
          <p:cNvSpPr txBox="1"/>
          <p:nvPr/>
        </p:nvSpPr>
        <p:spPr>
          <a:xfrm>
            <a:off x="6231065" y="1210982"/>
            <a:ext cx="2819400" cy="2492990"/>
          </a:xfrm>
          <a:prstGeom prst="rect">
            <a:avLst/>
          </a:prstGeom>
          <a:solidFill>
            <a:schemeClr val="accent3">
              <a:lumMod val="20000"/>
              <a:lumOff val="80000"/>
            </a:schemeClr>
          </a:solidFill>
        </p:spPr>
        <p:txBody>
          <a:bodyPr wrap="square" rtlCol="0">
            <a:spAutoFit/>
          </a:bodyPr>
          <a:lstStyle/>
          <a:p>
            <a:pPr algn="ctr"/>
            <a:r>
              <a:rPr lang="en-US" sz="1200" b="1" u="sng" dirty="0"/>
              <a:t>British Advantages </a:t>
            </a:r>
          </a:p>
          <a:p>
            <a:pPr marL="285750" indent="-285750">
              <a:buFont typeface="Arial" panose="020B0604020202020204" pitchFamily="34" charset="0"/>
              <a:buChar char="•"/>
            </a:pPr>
            <a:r>
              <a:rPr lang="en-US" sz="1200" dirty="0"/>
              <a:t>They were well trained, equipped, and had exact orders in which they followed very closely. </a:t>
            </a:r>
          </a:p>
          <a:p>
            <a:pPr marL="285750" indent="-285750">
              <a:buFont typeface="Arial" panose="020B0604020202020204" pitchFamily="34" charset="0"/>
              <a:buChar char="•"/>
            </a:pPr>
            <a:r>
              <a:rPr lang="en-US" sz="1200" dirty="0"/>
              <a:t>They had the best navy which protected the coastlines and supply lines. </a:t>
            </a:r>
          </a:p>
          <a:p>
            <a:pPr marL="285750" indent="-285750">
              <a:buFont typeface="Arial" panose="020B0604020202020204" pitchFamily="34" charset="0"/>
              <a:buChar char="•"/>
            </a:pPr>
            <a:r>
              <a:rPr lang="en-US" sz="1200" dirty="0"/>
              <a:t>They had co - operation Loyalists and Indians to help them fight. </a:t>
            </a:r>
          </a:p>
          <a:p>
            <a:pPr marL="285750" indent="-285750">
              <a:buFont typeface="Arial" panose="020B0604020202020204" pitchFamily="34" charset="0"/>
              <a:buChar char="•"/>
            </a:pPr>
            <a:r>
              <a:rPr lang="en-US" sz="1200" dirty="0"/>
              <a:t>They had enough money to hire foreign troops from Germany also known as Hessians. </a:t>
            </a:r>
          </a:p>
          <a:p>
            <a:pPr marL="285750" indent="-285750">
              <a:buFont typeface="Arial" panose="020B0604020202020204" pitchFamily="34" charset="0"/>
              <a:buChar char="•"/>
            </a:pPr>
            <a:endParaRPr lang="en-US" sz="1200" dirty="0"/>
          </a:p>
        </p:txBody>
      </p:sp>
      <p:sp>
        <p:nvSpPr>
          <p:cNvPr id="7" name="TextBox 6"/>
          <p:cNvSpPr txBox="1"/>
          <p:nvPr/>
        </p:nvSpPr>
        <p:spPr>
          <a:xfrm>
            <a:off x="152400" y="3886200"/>
            <a:ext cx="2819400" cy="2492990"/>
          </a:xfrm>
          <a:prstGeom prst="rect">
            <a:avLst/>
          </a:prstGeom>
          <a:solidFill>
            <a:schemeClr val="accent3">
              <a:lumMod val="20000"/>
              <a:lumOff val="80000"/>
            </a:schemeClr>
          </a:solidFill>
        </p:spPr>
        <p:txBody>
          <a:bodyPr wrap="square" rtlCol="0">
            <a:spAutoFit/>
          </a:bodyPr>
          <a:lstStyle/>
          <a:p>
            <a:pPr algn="ctr"/>
            <a:r>
              <a:rPr lang="en-US" sz="1200" b="1" u="sng" dirty="0"/>
              <a:t>American Disadvantages </a:t>
            </a:r>
          </a:p>
          <a:p>
            <a:pPr marL="171450" indent="-171450">
              <a:buFont typeface="Arial" panose="020B0604020202020204" pitchFamily="34" charset="0"/>
              <a:buChar char="•"/>
            </a:pPr>
            <a:r>
              <a:rPr lang="en-US" sz="1200" dirty="0"/>
              <a:t>Their army lacked training and discipline.</a:t>
            </a:r>
          </a:p>
          <a:p>
            <a:pPr marL="171450" indent="-171450">
              <a:buFont typeface="Arial" panose="020B0604020202020204" pitchFamily="34" charset="0"/>
              <a:buChar char="•"/>
            </a:pPr>
            <a:r>
              <a:rPr lang="en-US" sz="1200" dirty="0"/>
              <a:t>Many men deserted the army because they just didn't want to fight anymore they would flee to their homes.</a:t>
            </a:r>
          </a:p>
          <a:p>
            <a:pPr marL="171450" indent="-171450">
              <a:buFont typeface="Arial" panose="020B0604020202020204" pitchFamily="34" charset="0"/>
              <a:buChar char="•"/>
            </a:pPr>
            <a:r>
              <a:rPr lang="en-US" sz="1200" dirty="0"/>
              <a:t>Shortages of ammo, food, clothing, and medicine also made men flee and people die of starvation or weather.  </a:t>
            </a:r>
          </a:p>
          <a:p>
            <a:pPr marL="171450" indent="-171450">
              <a:buFont typeface="Arial" panose="020B0604020202020204" pitchFamily="34" charset="0"/>
              <a:buChar char="•"/>
            </a:pPr>
            <a:r>
              <a:rPr lang="en-US" sz="1200" dirty="0"/>
              <a:t>They lacked a real navy which hurt them because they had no way to defend the coastlines if they didn't have a real navy. </a:t>
            </a:r>
          </a:p>
        </p:txBody>
      </p:sp>
      <p:sp>
        <p:nvSpPr>
          <p:cNvPr id="8" name="TextBox 7"/>
          <p:cNvSpPr txBox="1"/>
          <p:nvPr/>
        </p:nvSpPr>
        <p:spPr>
          <a:xfrm>
            <a:off x="6231065" y="3886200"/>
            <a:ext cx="2819400" cy="2492990"/>
          </a:xfrm>
          <a:prstGeom prst="rect">
            <a:avLst/>
          </a:prstGeom>
          <a:solidFill>
            <a:schemeClr val="accent3">
              <a:lumMod val="20000"/>
              <a:lumOff val="80000"/>
            </a:schemeClr>
          </a:solidFill>
        </p:spPr>
        <p:txBody>
          <a:bodyPr wrap="square" rtlCol="0">
            <a:spAutoFit/>
          </a:bodyPr>
          <a:lstStyle/>
          <a:p>
            <a:pPr algn="ctr"/>
            <a:r>
              <a:rPr lang="en-US" sz="1200" b="1" u="sng" dirty="0"/>
              <a:t>British - Disadvantages </a:t>
            </a:r>
          </a:p>
          <a:p>
            <a:pPr marL="171450" indent="-171450">
              <a:buFont typeface="Arial" panose="020B0604020202020204" pitchFamily="34" charset="0"/>
              <a:buChar char="•"/>
            </a:pPr>
            <a:r>
              <a:rPr lang="en-US" sz="1200" dirty="0"/>
              <a:t>They were a long distance from home.</a:t>
            </a:r>
          </a:p>
          <a:p>
            <a:pPr marL="171450" indent="-171450">
              <a:buFont typeface="Arial" panose="020B0604020202020204" pitchFamily="34" charset="0"/>
              <a:buChar char="•"/>
            </a:pPr>
            <a:r>
              <a:rPr lang="en-US" sz="1200" dirty="0"/>
              <a:t> They never adapted their fighting style which hurt them.</a:t>
            </a:r>
          </a:p>
          <a:p>
            <a:pPr marL="171450" indent="-171450">
              <a:buFont typeface="Arial" panose="020B0604020202020204" pitchFamily="34" charset="0"/>
              <a:buChar char="•"/>
            </a:pPr>
            <a:r>
              <a:rPr lang="en-US" sz="1200" dirty="0"/>
              <a:t>They believed they could just run Americans over without any problem, this underestimation caused them to be unprepared and lose many men in some cases. </a:t>
            </a:r>
          </a:p>
          <a:p>
            <a:pPr marL="171450" indent="-171450">
              <a:buFont typeface="Arial" panose="020B0604020202020204" pitchFamily="34" charset="0"/>
              <a:buChar char="•"/>
            </a:pPr>
            <a:r>
              <a:rPr lang="en-US" sz="1200" dirty="0"/>
              <a:t>They used smoothbore muskets which took longer to load than the American guns so by the time they could get their gun loaded they would be shot.</a:t>
            </a:r>
          </a:p>
        </p:txBody>
      </p:sp>
      <p:pic>
        <p:nvPicPr>
          <p:cNvPr id="1026" name="Picture 2" descr="http://img.podbean.com/itunes-logo/409620/HF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370" t="30001" r="524" b="5999"/>
          <a:stretch/>
        </p:blipFill>
        <p:spPr bwMode="auto">
          <a:xfrm>
            <a:off x="2943808" y="1410272"/>
            <a:ext cx="1374063" cy="78517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1.bp.blogspot.com/-Ab7cnRqTyv0/Tw3kT24ez3I/AAAAAAAAATo/PBW62gP5be0/s1600/fiw.jpg"/>
          <p:cNvPicPr>
            <a:picLocks noChangeAspect="1" noChangeArrowheads="1"/>
          </p:cNvPicPr>
          <p:nvPr/>
        </p:nvPicPr>
        <p:blipFill rotWithShape="1">
          <a:blip r:embed="rId3">
            <a:extLst>
              <a:ext uri="{28A0092B-C50C-407E-A947-70E740481C1C}">
                <a14:useLocalDpi xmlns:a14="http://schemas.microsoft.com/office/drawing/2010/main" val="0"/>
              </a:ext>
            </a:extLst>
          </a:blip>
          <a:srcRect l="-161" t="7024" r="2792" b="24198"/>
          <a:stretch/>
        </p:blipFill>
        <p:spPr bwMode="auto">
          <a:xfrm>
            <a:off x="3104206" y="4283115"/>
            <a:ext cx="1406299" cy="144430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www.jaegerkorps.org/NRA/American%20Made%20Muskets%20in%20the%20Revolutionary%20War_files/Americ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6093" y="2895599"/>
            <a:ext cx="1469770" cy="94776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pri.org/sites/default/files/migration/PriMigrationsDamanticWordpressAttachmentsImagesMigration/www.theworld.org/wp-content/uploads/Bunker_Hill_by_Pyl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300" t="20890" r="18861" b="20858"/>
          <a:stretch/>
        </p:blipFill>
        <p:spPr bwMode="auto">
          <a:xfrm>
            <a:off x="4464007" y="1397656"/>
            <a:ext cx="1821111" cy="94195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http://homepage.ntlworld.com/bandl.danby/trafalga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0505" y="2739078"/>
            <a:ext cx="1752025" cy="116916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http://militaryhistorynow.com/wp-content/uploads/2013/06/hessunif.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5197" y="4212791"/>
            <a:ext cx="1062639" cy="158495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5" name="Picture 1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9" name="Slide Number Placeholder 8"/>
          <p:cNvSpPr>
            <a:spLocks noGrp="1"/>
          </p:cNvSpPr>
          <p:nvPr>
            <p:ph type="sldNum" sz="quarter" idx="12"/>
          </p:nvPr>
        </p:nvSpPr>
        <p:spPr/>
        <p:txBody>
          <a:bodyPr/>
          <a:lstStyle/>
          <a:p>
            <a:fld id="{37281B73-CC8C-48DE-8BC7-F455B6DC89A0}" type="slidenum">
              <a:rPr lang="en-US" smtClean="0"/>
              <a:t>16</a:t>
            </a:fld>
            <a:endParaRPr lang="en-US"/>
          </a:p>
        </p:txBody>
      </p:sp>
    </p:spTree>
    <p:extLst>
      <p:ext uri="{BB962C8B-B14F-4D97-AF65-F5344CB8AC3E}">
        <p14:creationId xmlns:p14="http://schemas.microsoft.com/office/powerpoint/2010/main" val="32535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THE AMERICAN REVOLUTION</a:t>
            </a:r>
            <a:endParaRPr lang="en-US" sz="1400" b="1" dirty="0">
              <a:solidFill>
                <a:schemeClr val="accent2">
                  <a:lumMod val="75000"/>
                </a:schemeClr>
              </a:solidFill>
            </a:endParaRPr>
          </a:p>
        </p:txBody>
      </p:sp>
      <p:sp>
        <p:nvSpPr>
          <p:cNvPr id="3" name="TextBox 2"/>
          <p:cNvSpPr txBox="1"/>
          <p:nvPr/>
        </p:nvSpPr>
        <p:spPr>
          <a:xfrm>
            <a:off x="990600" y="632538"/>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IMPORTANT PEOPLE</a:t>
            </a:r>
          </a:p>
        </p:txBody>
      </p:sp>
      <p:pic>
        <p:nvPicPr>
          <p:cNvPr id="1028" name="Picture 4" descr="http://www.frontporchrepublic.com/wp-content/uploads/2010/12/king-george-iii-e12919987117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919" t="999" r="21718" b="28875"/>
          <a:stretch/>
        </p:blipFill>
        <p:spPr bwMode="auto">
          <a:xfrm>
            <a:off x="7244340" y="1295400"/>
            <a:ext cx="1358284" cy="15393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3.wikia.nocookie.net/__cb20090415203507/althistory/images/a/ae/George-Washington-bi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57" y="1286164"/>
            <a:ext cx="1219200" cy="15416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isitingyorktown.com/art/lafayet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8" r="16428" b="22907"/>
          <a:stretch/>
        </p:blipFill>
        <p:spPr bwMode="auto">
          <a:xfrm>
            <a:off x="2265456" y="3124200"/>
            <a:ext cx="12192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8/8c/Lord_Cornwalli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26" t="4762" r="5799" b="19048"/>
          <a:stretch/>
        </p:blipFill>
        <p:spPr bwMode="auto">
          <a:xfrm>
            <a:off x="5590903" y="3124200"/>
            <a:ext cx="14287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biography.com/imported/images/Biography/Images/Profiles/J/John-Paul-Jones-9357409-1-4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211" y="4376487"/>
            <a:ext cx="1383614" cy="138361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atic.comicvine.com/uploads/original/5/50734/1378859-ben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6770" y="4373023"/>
            <a:ext cx="1068352" cy="13870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reisman.lohudblogs.com/files/2010/10/Thomas_Paine_v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5243" y="1288473"/>
            <a:ext cx="1153514" cy="13684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upload.wikimedia.org/wikipedia/commons/thumb/c/cc/BenFranklinDuplessis.jpg/220px-BenFranklinDuplessis.jpg"/>
          <p:cNvPicPr>
            <a:picLocks noChangeAspect="1" noChangeArrowheads="1"/>
          </p:cNvPicPr>
          <p:nvPr/>
        </p:nvPicPr>
        <p:blipFill rotWithShape="1">
          <a:blip r:embed="rId9">
            <a:extLst>
              <a:ext uri="{28A0092B-C50C-407E-A947-70E740481C1C}">
                <a14:useLocalDpi xmlns:a14="http://schemas.microsoft.com/office/drawing/2010/main" val="0"/>
              </a:ext>
            </a:extLst>
          </a:blip>
          <a:srcRect l="2203" t="9985" r="11965" b="19557"/>
          <a:stretch/>
        </p:blipFill>
        <p:spPr bwMode="auto">
          <a:xfrm>
            <a:off x="4024488" y="4698958"/>
            <a:ext cx="1219201"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3454" y="2834789"/>
            <a:ext cx="1606206" cy="577081"/>
          </a:xfrm>
          <a:prstGeom prst="rect">
            <a:avLst/>
          </a:prstGeom>
          <a:solidFill>
            <a:schemeClr val="accent3">
              <a:lumMod val="20000"/>
              <a:lumOff val="80000"/>
            </a:schemeClr>
          </a:solidFill>
        </p:spPr>
        <p:txBody>
          <a:bodyPr wrap="square" rtlCol="0">
            <a:spAutoFit/>
          </a:bodyPr>
          <a:lstStyle/>
          <a:p>
            <a:pPr algn="ctr"/>
            <a:r>
              <a:rPr lang="en-US" sz="1050" b="1" u="sng" dirty="0"/>
              <a:t>George Washington </a:t>
            </a:r>
            <a:r>
              <a:rPr lang="en-US" sz="1050" b="1" dirty="0"/>
              <a:t>– commanding general </a:t>
            </a:r>
            <a:r>
              <a:rPr lang="en-US" sz="1050" dirty="0"/>
              <a:t>of the Continental Army </a:t>
            </a:r>
          </a:p>
        </p:txBody>
      </p:sp>
      <p:sp>
        <p:nvSpPr>
          <p:cNvPr id="14" name="TextBox 13"/>
          <p:cNvSpPr txBox="1"/>
          <p:nvPr/>
        </p:nvSpPr>
        <p:spPr>
          <a:xfrm>
            <a:off x="3768897" y="2640450"/>
            <a:ext cx="1606206" cy="738664"/>
          </a:xfrm>
          <a:prstGeom prst="rect">
            <a:avLst/>
          </a:prstGeom>
          <a:solidFill>
            <a:schemeClr val="accent3">
              <a:lumMod val="20000"/>
              <a:lumOff val="80000"/>
            </a:schemeClr>
          </a:solidFill>
        </p:spPr>
        <p:txBody>
          <a:bodyPr wrap="square" rtlCol="0">
            <a:spAutoFit/>
          </a:bodyPr>
          <a:lstStyle/>
          <a:p>
            <a:pPr algn="ctr"/>
            <a:r>
              <a:rPr lang="en-US" sz="1050" b="1" u="sng" dirty="0"/>
              <a:t>Thomas Paine </a:t>
            </a:r>
            <a:r>
              <a:rPr lang="en-US" sz="1050" b="1" dirty="0"/>
              <a:t>– </a:t>
            </a:r>
            <a:r>
              <a:rPr lang="en-US" sz="1050" dirty="0"/>
              <a:t>patriot author of “</a:t>
            </a:r>
            <a:r>
              <a:rPr lang="en-US" sz="1050" b="1" dirty="0"/>
              <a:t>Common Sense</a:t>
            </a:r>
            <a:r>
              <a:rPr lang="en-US" sz="1050" dirty="0"/>
              <a:t>” who argued for a split with Britain. </a:t>
            </a:r>
          </a:p>
        </p:txBody>
      </p:sp>
      <p:sp>
        <p:nvSpPr>
          <p:cNvPr id="15" name="TextBox 14"/>
          <p:cNvSpPr txBox="1"/>
          <p:nvPr/>
        </p:nvSpPr>
        <p:spPr>
          <a:xfrm>
            <a:off x="2069955" y="4572000"/>
            <a:ext cx="1606206" cy="738664"/>
          </a:xfrm>
          <a:prstGeom prst="rect">
            <a:avLst/>
          </a:prstGeom>
          <a:solidFill>
            <a:schemeClr val="accent3">
              <a:lumMod val="20000"/>
              <a:lumOff val="80000"/>
            </a:schemeClr>
          </a:solidFill>
        </p:spPr>
        <p:txBody>
          <a:bodyPr wrap="square" rtlCol="0">
            <a:spAutoFit/>
          </a:bodyPr>
          <a:lstStyle/>
          <a:p>
            <a:pPr algn="ctr"/>
            <a:r>
              <a:rPr lang="en-US" sz="1050" b="1" u="sng" dirty="0"/>
              <a:t>Marquis de Lafayette </a:t>
            </a:r>
            <a:r>
              <a:rPr lang="en-US" sz="1050" b="1" dirty="0"/>
              <a:t>– </a:t>
            </a:r>
            <a:r>
              <a:rPr lang="en-US" sz="1050" dirty="0"/>
              <a:t>French nobleman who volunteered to lead and train American troops</a:t>
            </a:r>
            <a:r>
              <a:rPr lang="en-US" sz="1050" b="1" dirty="0"/>
              <a:t>. </a:t>
            </a:r>
          </a:p>
        </p:txBody>
      </p:sp>
      <p:sp>
        <p:nvSpPr>
          <p:cNvPr id="16" name="TextBox 15"/>
          <p:cNvSpPr txBox="1"/>
          <p:nvPr/>
        </p:nvSpPr>
        <p:spPr>
          <a:xfrm>
            <a:off x="119915" y="5760101"/>
            <a:ext cx="1606206" cy="738664"/>
          </a:xfrm>
          <a:prstGeom prst="rect">
            <a:avLst/>
          </a:prstGeom>
          <a:solidFill>
            <a:schemeClr val="accent3">
              <a:lumMod val="20000"/>
              <a:lumOff val="80000"/>
            </a:schemeClr>
          </a:solidFill>
        </p:spPr>
        <p:txBody>
          <a:bodyPr wrap="square" rtlCol="0">
            <a:spAutoFit/>
          </a:bodyPr>
          <a:lstStyle/>
          <a:p>
            <a:pPr algn="ctr"/>
            <a:r>
              <a:rPr lang="en-US" sz="1050" b="1" u="sng" dirty="0"/>
              <a:t>John Paul Jones </a:t>
            </a:r>
            <a:r>
              <a:rPr lang="en-US" sz="1050" b="1" dirty="0"/>
              <a:t>– </a:t>
            </a:r>
            <a:r>
              <a:rPr lang="en-US" sz="1050" dirty="0"/>
              <a:t>American </a:t>
            </a:r>
            <a:r>
              <a:rPr lang="en-US" sz="1050" b="1" dirty="0"/>
              <a:t>Naval Commander</a:t>
            </a:r>
            <a:r>
              <a:rPr lang="en-US" sz="1050" dirty="0"/>
              <a:t> during the Revolution. </a:t>
            </a:r>
          </a:p>
        </p:txBody>
      </p:sp>
      <p:sp>
        <p:nvSpPr>
          <p:cNvPr id="17" name="TextBox 16"/>
          <p:cNvSpPr txBox="1"/>
          <p:nvPr/>
        </p:nvSpPr>
        <p:spPr>
          <a:xfrm>
            <a:off x="3830985" y="5918158"/>
            <a:ext cx="1606206" cy="738664"/>
          </a:xfrm>
          <a:prstGeom prst="rect">
            <a:avLst/>
          </a:prstGeom>
          <a:solidFill>
            <a:schemeClr val="accent3">
              <a:lumMod val="20000"/>
              <a:lumOff val="80000"/>
            </a:schemeClr>
          </a:solidFill>
        </p:spPr>
        <p:txBody>
          <a:bodyPr wrap="square" rtlCol="0">
            <a:spAutoFit/>
          </a:bodyPr>
          <a:lstStyle/>
          <a:p>
            <a:pPr algn="ctr"/>
            <a:r>
              <a:rPr lang="en-US" sz="1050" b="1" u="sng" dirty="0"/>
              <a:t>Benjamin Franklin </a:t>
            </a:r>
            <a:r>
              <a:rPr lang="en-US" sz="1050" b="1" dirty="0"/>
              <a:t>– </a:t>
            </a:r>
            <a:r>
              <a:rPr lang="en-US" sz="1050" dirty="0"/>
              <a:t>American statesman who convinced France to ally with the United States.</a:t>
            </a:r>
          </a:p>
        </p:txBody>
      </p:sp>
      <p:sp>
        <p:nvSpPr>
          <p:cNvPr id="18" name="TextBox 17"/>
          <p:cNvSpPr txBox="1"/>
          <p:nvPr/>
        </p:nvSpPr>
        <p:spPr>
          <a:xfrm>
            <a:off x="7120379" y="2834789"/>
            <a:ext cx="1606206" cy="738664"/>
          </a:xfrm>
          <a:prstGeom prst="rect">
            <a:avLst/>
          </a:prstGeom>
          <a:solidFill>
            <a:schemeClr val="accent3">
              <a:lumMod val="20000"/>
              <a:lumOff val="80000"/>
            </a:schemeClr>
          </a:solidFill>
        </p:spPr>
        <p:txBody>
          <a:bodyPr wrap="square" rtlCol="0">
            <a:spAutoFit/>
          </a:bodyPr>
          <a:lstStyle/>
          <a:p>
            <a:pPr algn="ctr"/>
            <a:r>
              <a:rPr lang="en-US" sz="1050" b="1" u="sng" dirty="0"/>
              <a:t>King George III </a:t>
            </a:r>
            <a:r>
              <a:rPr lang="en-US" sz="1050" b="1" dirty="0"/>
              <a:t>– monarch (king) of Britain</a:t>
            </a:r>
            <a:r>
              <a:rPr lang="en-US" sz="1050" dirty="0"/>
              <a:t> during the American Revolution. </a:t>
            </a:r>
          </a:p>
        </p:txBody>
      </p:sp>
      <p:sp>
        <p:nvSpPr>
          <p:cNvPr id="19" name="TextBox 18"/>
          <p:cNvSpPr txBox="1"/>
          <p:nvPr/>
        </p:nvSpPr>
        <p:spPr>
          <a:xfrm>
            <a:off x="5502175" y="4648200"/>
            <a:ext cx="1606206" cy="738664"/>
          </a:xfrm>
          <a:prstGeom prst="rect">
            <a:avLst/>
          </a:prstGeom>
          <a:solidFill>
            <a:schemeClr val="accent3">
              <a:lumMod val="20000"/>
              <a:lumOff val="80000"/>
            </a:schemeClr>
          </a:solidFill>
        </p:spPr>
        <p:txBody>
          <a:bodyPr wrap="square" rtlCol="0">
            <a:spAutoFit/>
          </a:bodyPr>
          <a:lstStyle/>
          <a:p>
            <a:pPr algn="ctr"/>
            <a:r>
              <a:rPr lang="en-US" sz="1050" b="1" u="sng" dirty="0"/>
              <a:t>Lord Cornwallis </a:t>
            </a:r>
            <a:r>
              <a:rPr lang="en-US" sz="1050" b="1" dirty="0"/>
              <a:t>– </a:t>
            </a:r>
            <a:r>
              <a:rPr lang="en-US" sz="1050" dirty="0"/>
              <a:t>British </a:t>
            </a:r>
            <a:r>
              <a:rPr lang="en-US" sz="1050" b="1" dirty="0"/>
              <a:t>General who surrendered </a:t>
            </a:r>
            <a:r>
              <a:rPr lang="en-US" sz="1050" dirty="0"/>
              <a:t>at Yorktown basically ending the war.</a:t>
            </a:r>
          </a:p>
        </p:txBody>
      </p:sp>
      <p:sp>
        <p:nvSpPr>
          <p:cNvPr id="20" name="TextBox 19"/>
          <p:cNvSpPr txBox="1"/>
          <p:nvPr/>
        </p:nvSpPr>
        <p:spPr>
          <a:xfrm>
            <a:off x="7437843" y="5760101"/>
            <a:ext cx="1606206" cy="900246"/>
          </a:xfrm>
          <a:prstGeom prst="rect">
            <a:avLst/>
          </a:prstGeom>
          <a:solidFill>
            <a:schemeClr val="accent3">
              <a:lumMod val="20000"/>
              <a:lumOff val="80000"/>
            </a:schemeClr>
          </a:solidFill>
        </p:spPr>
        <p:txBody>
          <a:bodyPr wrap="square" rtlCol="0">
            <a:spAutoFit/>
          </a:bodyPr>
          <a:lstStyle/>
          <a:p>
            <a:pPr algn="ctr"/>
            <a:r>
              <a:rPr lang="en-US" sz="1050" b="1" u="sng" dirty="0"/>
              <a:t>Benedict Arnold </a:t>
            </a:r>
            <a:r>
              <a:rPr lang="en-US" sz="1050" b="1" dirty="0"/>
              <a:t>– </a:t>
            </a:r>
            <a:r>
              <a:rPr lang="en-US" sz="1050" dirty="0"/>
              <a:t>American officer who </a:t>
            </a:r>
            <a:r>
              <a:rPr lang="en-US" sz="1050" b="1" dirty="0"/>
              <a:t>betrayed his country </a:t>
            </a:r>
            <a:r>
              <a:rPr lang="en-US" sz="1050" dirty="0"/>
              <a:t>and joined Britain during the war. </a:t>
            </a:r>
          </a:p>
        </p:txBody>
      </p:sp>
      <p:pic>
        <p:nvPicPr>
          <p:cNvPr id="22" name="Picture 21">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6" name="Slide Number Placeholder 5"/>
          <p:cNvSpPr>
            <a:spLocks noGrp="1"/>
          </p:cNvSpPr>
          <p:nvPr>
            <p:ph type="sldNum" sz="quarter" idx="12"/>
          </p:nvPr>
        </p:nvSpPr>
        <p:spPr/>
        <p:txBody>
          <a:bodyPr/>
          <a:lstStyle/>
          <a:p>
            <a:fld id="{37281B73-CC8C-48DE-8BC7-F455B6DC89A0}" type="slidenum">
              <a:rPr lang="en-US" smtClean="0"/>
              <a:t>17</a:t>
            </a:fld>
            <a:endParaRPr lang="en-US"/>
          </a:p>
        </p:txBody>
      </p:sp>
    </p:spTree>
    <p:extLst>
      <p:ext uri="{BB962C8B-B14F-4D97-AF65-F5344CB8AC3E}">
        <p14:creationId xmlns:p14="http://schemas.microsoft.com/office/powerpoint/2010/main" val="198873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THE AMERICAN REVOLUTION</a:t>
            </a:r>
            <a:endParaRPr lang="en-US" sz="1400" b="1" dirty="0">
              <a:solidFill>
                <a:schemeClr val="accent2">
                  <a:lumMod val="75000"/>
                </a:schemeClr>
              </a:solidFill>
            </a:endParaRPr>
          </a:p>
        </p:txBody>
      </p:sp>
      <p:sp>
        <p:nvSpPr>
          <p:cNvPr id="3" name="TextBox 2"/>
          <p:cNvSpPr txBox="1"/>
          <p:nvPr/>
        </p:nvSpPr>
        <p:spPr>
          <a:xfrm>
            <a:off x="990600" y="632538"/>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THE END AND BEYOND</a:t>
            </a:r>
          </a:p>
        </p:txBody>
      </p:sp>
      <p:pic>
        <p:nvPicPr>
          <p:cNvPr id="2052" name="Picture 4" descr="http://aventalearning.com/content168staging/2008AmHistA/unit1/images/HIS02-69.20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49953"/>
            <a:ext cx="2531086" cy="289267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760" y="1176586"/>
            <a:ext cx="2531086" cy="307777"/>
          </a:xfrm>
          <a:prstGeom prst="rect">
            <a:avLst/>
          </a:prstGeom>
          <a:solidFill>
            <a:schemeClr val="accent3">
              <a:lumMod val="20000"/>
              <a:lumOff val="80000"/>
            </a:schemeClr>
          </a:solidFill>
          <a:ln>
            <a:noFill/>
          </a:ln>
        </p:spPr>
        <p:txBody>
          <a:bodyPr wrap="square" rtlCol="0">
            <a:spAutoFit/>
          </a:bodyPr>
          <a:lstStyle/>
          <a:p>
            <a:pPr algn="ctr"/>
            <a:r>
              <a:rPr lang="en-US" sz="1400" b="1" dirty="0">
                <a:solidFill>
                  <a:schemeClr val="accent2">
                    <a:lumMod val="75000"/>
                  </a:schemeClr>
                </a:solidFill>
              </a:rPr>
              <a:t>Treaty of Paris 1783</a:t>
            </a:r>
          </a:p>
        </p:txBody>
      </p:sp>
      <p:sp>
        <p:nvSpPr>
          <p:cNvPr id="5" name="TextBox 4"/>
          <p:cNvSpPr txBox="1"/>
          <p:nvPr/>
        </p:nvSpPr>
        <p:spPr>
          <a:xfrm>
            <a:off x="374003" y="4526693"/>
            <a:ext cx="3276600" cy="1815882"/>
          </a:xfrm>
          <a:prstGeom prst="rect">
            <a:avLst/>
          </a:prstGeom>
          <a:solidFill>
            <a:schemeClr val="accent3">
              <a:lumMod val="20000"/>
              <a:lumOff val="80000"/>
            </a:schemeClr>
          </a:solidFill>
        </p:spPr>
        <p:txBody>
          <a:bodyPr wrap="square" rtlCol="0">
            <a:spAutoFit/>
          </a:bodyPr>
          <a:lstStyle/>
          <a:p>
            <a:r>
              <a:rPr lang="en-US" sz="1400" dirty="0"/>
              <a:t>In the treaty:</a:t>
            </a:r>
          </a:p>
          <a:p>
            <a:r>
              <a:rPr lang="en-US" sz="1400" dirty="0"/>
              <a:t>1)Britain recognized American Independence.</a:t>
            </a:r>
          </a:p>
          <a:p>
            <a:r>
              <a:rPr lang="en-US" sz="1400" dirty="0"/>
              <a:t>2)The boundaries were set for the new nation.</a:t>
            </a:r>
          </a:p>
          <a:p>
            <a:r>
              <a:rPr lang="en-US" sz="1400" dirty="0"/>
              <a:t>3)Both sides agreed to pay debts</a:t>
            </a:r>
          </a:p>
          <a:p>
            <a:r>
              <a:rPr lang="en-US" sz="1400" dirty="0"/>
              <a:t>4)America gained fishing rights off Canada</a:t>
            </a:r>
          </a:p>
          <a:p>
            <a:r>
              <a:rPr lang="en-US" sz="1400" dirty="0"/>
              <a:t>5)Both sides agreed to release prisoners.</a:t>
            </a:r>
          </a:p>
        </p:txBody>
      </p:sp>
      <p:pic>
        <p:nvPicPr>
          <p:cNvPr id="2054" name="Picture 6" descr="http://dmshistory8.weebly.com/uploads/8/5/5/4/8554984/3058542_orig.jpg?235"/>
          <p:cNvPicPr>
            <a:picLocks noChangeAspect="1" noChangeArrowheads="1"/>
          </p:cNvPicPr>
          <p:nvPr/>
        </p:nvPicPr>
        <p:blipFill rotWithShape="1">
          <a:blip r:embed="rId3">
            <a:extLst>
              <a:ext uri="{28A0092B-C50C-407E-A947-70E740481C1C}">
                <a14:useLocalDpi xmlns:a14="http://schemas.microsoft.com/office/drawing/2010/main" val="0"/>
              </a:ext>
            </a:extLst>
          </a:blip>
          <a:srcRect l="5536" t="1704" r="5883" b="4971"/>
          <a:stretch/>
        </p:blipFill>
        <p:spPr bwMode="auto">
          <a:xfrm>
            <a:off x="4792980" y="1749882"/>
            <a:ext cx="2531086" cy="22937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1134832"/>
            <a:ext cx="2531086" cy="523220"/>
          </a:xfrm>
          <a:prstGeom prst="rect">
            <a:avLst/>
          </a:prstGeom>
          <a:solidFill>
            <a:schemeClr val="accent3">
              <a:lumMod val="20000"/>
              <a:lumOff val="80000"/>
            </a:schemeClr>
          </a:solidFill>
          <a:ln>
            <a:noFill/>
          </a:ln>
        </p:spPr>
        <p:txBody>
          <a:bodyPr wrap="square" rtlCol="0">
            <a:spAutoFit/>
          </a:bodyPr>
          <a:lstStyle/>
          <a:p>
            <a:pPr algn="ctr"/>
            <a:r>
              <a:rPr lang="en-US" sz="1400" b="1" dirty="0">
                <a:solidFill>
                  <a:schemeClr val="accent2">
                    <a:lumMod val="75000"/>
                  </a:schemeClr>
                </a:solidFill>
              </a:rPr>
              <a:t>The Articles of Confederation – Our first Government</a:t>
            </a:r>
          </a:p>
        </p:txBody>
      </p:sp>
      <p:sp>
        <p:nvSpPr>
          <p:cNvPr id="10" name="TextBox 9"/>
          <p:cNvSpPr txBox="1"/>
          <p:nvPr/>
        </p:nvSpPr>
        <p:spPr>
          <a:xfrm>
            <a:off x="4800600" y="4135509"/>
            <a:ext cx="3970643" cy="2246769"/>
          </a:xfrm>
          <a:prstGeom prst="rect">
            <a:avLst/>
          </a:prstGeom>
          <a:solidFill>
            <a:schemeClr val="accent3">
              <a:lumMod val="20000"/>
              <a:lumOff val="80000"/>
            </a:schemeClr>
          </a:solidFill>
        </p:spPr>
        <p:txBody>
          <a:bodyPr wrap="square" rtlCol="0">
            <a:spAutoFit/>
          </a:bodyPr>
          <a:lstStyle/>
          <a:p>
            <a:r>
              <a:rPr lang="en-US" sz="1400" b="1" dirty="0"/>
              <a:t>      </a:t>
            </a:r>
            <a:r>
              <a:rPr lang="en-US" sz="1400" dirty="0"/>
              <a:t>During the war, the Continental Congress created the </a:t>
            </a:r>
            <a:r>
              <a:rPr lang="en-US" sz="1400" b="1" dirty="0"/>
              <a:t>Articles of Confederation</a:t>
            </a:r>
            <a:r>
              <a:rPr lang="en-US" sz="1400" dirty="0"/>
              <a:t>. This was the first “constitution” to govern the United States. </a:t>
            </a:r>
          </a:p>
          <a:p>
            <a:r>
              <a:rPr lang="en-US" sz="1400" dirty="0"/>
              <a:t>      It was a loose union of states. </a:t>
            </a:r>
            <a:r>
              <a:rPr lang="en-US" sz="1400" b="1" dirty="0"/>
              <a:t>Most powers were found at the state level</a:t>
            </a:r>
            <a:r>
              <a:rPr lang="en-US" sz="1400" dirty="0"/>
              <a:t>. For example, the federal government could not tax, draft soldiers, or settle state disputes. These provisions were a direct result of our founders fear of a strong central government.</a:t>
            </a:r>
          </a:p>
          <a:p>
            <a:r>
              <a:rPr lang="en-US" sz="1400" dirty="0"/>
              <a:t>      This will cause problems after the war and will eventually be replaced by the Constitution.</a:t>
            </a:r>
          </a:p>
        </p:txBody>
      </p:sp>
      <p:pic>
        <p:nvPicPr>
          <p:cNvPr id="2056" name="Picture 8" descr="http://www.clker.com/cliparts/T/r/S/2/5/C/muscles-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5390" y="2007845"/>
            <a:ext cx="756477" cy="104015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pageresource.com/clipart/clipart/flags/usstates/Texa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4066" y="2417151"/>
            <a:ext cx="1050069" cy="7010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60991" y="2429117"/>
            <a:ext cx="512990" cy="338554"/>
          </a:xfrm>
          <a:prstGeom prst="rect">
            <a:avLst/>
          </a:prstGeom>
          <a:solidFill>
            <a:schemeClr val="bg1"/>
          </a:solidFill>
        </p:spPr>
        <p:txBody>
          <a:bodyPr wrap="square" rtlCol="0">
            <a:spAutoFit/>
          </a:bodyPr>
          <a:lstStyle/>
          <a:p>
            <a:pPr algn="ctr"/>
            <a:r>
              <a:rPr lang="en-US" sz="800" dirty="0"/>
              <a:t>Strong States</a:t>
            </a:r>
          </a:p>
        </p:txBody>
      </p:sp>
      <p:pic>
        <p:nvPicPr>
          <p:cNvPr id="14" name="Picture 13">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8" name="Slide Number Placeholder 7"/>
          <p:cNvSpPr>
            <a:spLocks noGrp="1"/>
          </p:cNvSpPr>
          <p:nvPr>
            <p:ph type="sldNum" sz="quarter" idx="12"/>
          </p:nvPr>
        </p:nvSpPr>
        <p:spPr/>
        <p:txBody>
          <a:bodyPr/>
          <a:lstStyle/>
          <a:p>
            <a:fld id="{37281B73-CC8C-48DE-8BC7-F455B6DC89A0}" type="slidenum">
              <a:rPr lang="en-US" smtClean="0"/>
              <a:t>18</a:t>
            </a:fld>
            <a:endParaRPr lang="en-US"/>
          </a:p>
        </p:txBody>
      </p:sp>
    </p:spTree>
    <p:extLst>
      <p:ext uri="{BB962C8B-B14F-4D97-AF65-F5344CB8AC3E}">
        <p14:creationId xmlns:p14="http://schemas.microsoft.com/office/powerpoint/2010/main" val="310043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THE AMERICAN REVOLUTION</a:t>
            </a:r>
            <a:endParaRPr lang="en-US" sz="1400" b="1" dirty="0">
              <a:solidFill>
                <a:schemeClr val="accent2">
                  <a:lumMod val="75000"/>
                </a:schemeClr>
              </a:solidFill>
            </a:endParaRPr>
          </a:p>
        </p:txBody>
      </p:sp>
      <p:sp>
        <p:nvSpPr>
          <p:cNvPr id="3" name="TextBox 2"/>
          <p:cNvSpPr txBox="1"/>
          <p:nvPr/>
        </p:nvSpPr>
        <p:spPr>
          <a:xfrm>
            <a:off x="990600" y="632538"/>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lumMod val="75000"/>
                  </a:schemeClr>
                </a:solidFill>
              </a:rPr>
              <a:t>IMPORTANT PEOPLE AND TERMS</a:t>
            </a:r>
          </a:p>
        </p:txBody>
      </p:sp>
      <p:sp>
        <p:nvSpPr>
          <p:cNvPr id="4" name="TextBox 3"/>
          <p:cNvSpPr txBox="1"/>
          <p:nvPr/>
        </p:nvSpPr>
        <p:spPr>
          <a:xfrm>
            <a:off x="76200" y="1143000"/>
            <a:ext cx="4267200" cy="5647700"/>
          </a:xfrm>
          <a:prstGeom prst="rect">
            <a:avLst/>
          </a:prstGeom>
          <a:solidFill>
            <a:schemeClr val="accent3">
              <a:lumMod val="20000"/>
              <a:lumOff val="80000"/>
            </a:schemeClr>
          </a:solidFill>
        </p:spPr>
        <p:txBody>
          <a:bodyPr wrap="square" rtlCol="0">
            <a:spAutoFit/>
          </a:bodyPr>
          <a:lstStyle/>
          <a:p>
            <a:r>
              <a:rPr lang="en-US" sz="1000" b="1" dirty="0"/>
              <a:t>French and Indian War </a:t>
            </a:r>
            <a:r>
              <a:rPr lang="en-US" sz="1000" dirty="0"/>
              <a:t>– war between Britain and France for control of the Ohio River Valley.</a:t>
            </a:r>
          </a:p>
          <a:p>
            <a:r>
              <a:rPr lang="en-US" sz="1000" dirty="0"/>
              <a:t> </a:t>
            </a:r>
          </a:p>
          <a:p>
            <a:pPr lvl="0"/>
            <a:r>
              <a:rPr lang="en-US" sz="1000" b="1" dirty="0">
                <a:solidFill>
                  <a:prstClr val="black"/>
                </a:solidFill>
              </a:rPr>
              <a:t>Quartering Act – </a:t>
            </a:r>
            <a:r>
              <a:rPr lang="en-US" sz="1000" dirty="0">
                <a:solidFill>
                  <a:prstClr val="black"/>
                </a:solidFill>
              </a:rPr>
              <a:t>Law passed by Parliament that required colonists to house and supply British soldiers. </a:t>
            </a:r>
          </a:p>
          <a:p>
            <a:pPr lvl="0"/>
            <a:endParaRPr lang="en-US" sz="1000" dirty="0">
              <a:solidFill>
                <a:prstClr val="black"/>
              </a:solidFill>
            </a:endParaRPr>
          </a:p>
          <a:p>
            <a:pPr lvl="0"/>
            <a:r>
              <a:rPr lang="en-US" sz="1000" b="1" dirty="0">
                <a:solidFill>
                  <a:prstClr val="black"/>
                </a:solidFill>
              </a:rPr>
              <a:t>The Proclamation of 1763 - </a:t>
            </a:r>
            <a:r>
              <a:rPr lang="en-US" sz="1000" dirty="0">
                <a:solidFill>
                  <a:prstClr val="black"/>
                </a:solidFill>
              </a:rPr>
              <a:t>Order by </a:t>
            </a:r>
            <a:r>
              <a:rPr lang="en-US" sz="1000" b="1" dirty="0">
                <a:solidFill>
                  <a:prstClr val="black"/>
                </a:solidFill>
              </a:rPr>
              <a:t>Parliament</a:t>
            </a:r>
            <a:r>
              <a:rPr lang="en-US" sz="1000" dirty="0">
                <a:solidFill>
                  <a:prstClr val="black"/>
                </a:solidFill>
              </a:rPr>
              <a:t> that forbade colonists from settling west of the Appalachian Mountains.</a:t>
            </a:r>
          </a:p>
          <a:p>
            <a:pPr lvl="0"/>
            <a:endParaRPr lang="en-US" sz="1000" dirty="0">
              <a:solidFill>
                <a:prstClr val="black"/>
              </a:solidFill>
            </a:endParaRPr>
          </a:p>
          <a:p>
            <a:pPr lvl="0"/>
            <a:r>
              <a:rPr lang="en-US" sz="1000" b="1" dirty="0">
                <a:solidFill>
                  <a:prstClr val="black"/>
                </a:solidFill>
              </a:rPr>
              <a:t>Stamp Act - </a:t>
            </a:r>
            <a:r>
              <a:rPr lang="en-US" sz="1000" dirty="0">
                <a:solidFill>
                  <a:prstClr val="black"/>
                </a:solidFill>
              </a:rPr>
              <a:t>This was a tax  on paper goods and legal documents. </a:t>
            </a:r>
          </a:p>
          <a:p>
            <a:pPr lvl="0"/>
            <a:endParaRPr lang="en-US" sz="1000" b="1" dirty="0">
              <a:solidFill>
                <a:prstClr val="black"/>
              </a:solidFill>
            </a:endParaRPr>
          </a:p>
          <a:p>
            <a:pPr lvl="0"/>
            <a:r>
              <a:rPr lang="en-US" sz="1000" b="1" dirty="0">
                <a:solidFill>
                  <a:prstClr val="black"/>
                </a:solidFill>
              </a:rPr>
              <a:t>Sugar Act - </a:t>
            </a:r>
            <a:r>
              <a:rPr lang="en-US" sz="1000" dirty="0">
                <a:solidFill>
                  <a:prstClr val="black"/>
                </a:solidFill>
              </a:rPr>
              <a:t>This was a tax on imported sugar and molasses. </a:t>
            </a:r>
          </a:p>
          <a:p>
            <a:pPr lvl="0"/>
            <a:endParaRPr lang="en-US" sz="1000" dirty="0">
              <a:solidFill>
                <a:prstClr val="black"/>
              </a:solidFill>
            </a:endParaRPr>
          </a:p>
          <a:p>
            <a:r>
              <a:rPr lang="en-US" sz="1000" b="1" dirty="0"/>
              <a:t>The Tea Act - </a:t>
            </a:r>
            <a:r>
              <a:rPr lang="en-US" sz="1000" dirty="0"/>
              <a:t>Tax place on tea. The law also gave Britain a </a:t>
            </a:r>
            <a:r>
              <a:rPr lang="en-US" sz="1000" b="1" dirty="0"/>
              <a:t>monopoly on the tea trade</a:t>
            </a:r>
            <a:r>
              <a:rPr lang="en-US" sz="1000" dirty="0"/>
              <a:t>.</a:t>
            </a:r>
          </a:p>
          <a:p>
            <a:endParaRPr lang="en-US" sz="1000" dirty="0"/>
          </a:p>
          <a:p>
            <a:r>
              <a:rPr lang="en-US" sz="1000" b="1" dirty="0"/>
              <a:t>The Townshend Acts - </a:t>
            </a:r>
            <a:r>
              <a:rPr lang="en-US" sz="1000" dirty="0"/>
              <a:t>Series of indirect taxes on products such as paper, lead, paint, glass and tea.</a:t>
            </a:r>
          </a:p>
          <a:p>
            <a:endParaRPr lang="en-US" sz="1000" dirty="0"/>
          </a:p>
          <a:p>
            <a:r>
              <a:rPr lang="en-US" sz="1000" b="1" dirty="0"/>
              <a:t>writs of assistance - </a:t>
            </a:r>
            <a:r>
              <a:rPr lang="en-US" sz="1000" dirty="0"/>
              <a:t>a type of search warrant</a:t>
            </a:r>
          </a:p>
          <a:p>
            <a:endParaRPr lang="en-US" sz="1000" b="1" dirty="0"/>
          </a:p>
          <a:p>
            <a:r>
              <a:rPr lang="en-US" sz="1000" b="1" dirty="0"/>
              <a:t>The Intolerable Acts - </a:t>
            </a:r>
            <a:r>
              <a:rPr lang="en-US" sz="1000" dirty="0"/>
              <a:t>Series of </a:t>
            </a:r>
            <a:r>
              <a:rPr lang="en-US" sz="1000" b="1" dirty="0"/>
              <a:t>laws meant to punish Massachusetts for the Boston Tea Party</a:t>
            </a:r>
            <a:r>
              <a:rPr lang="en-US" sz="1000" dirty="0"/>
              <a:t>. Closed the port of Boston and put Boston under military rule. Meant to be an example to all other colonies.</a:t>
            </a:r>
          </a:p>
          <a:p>
            <a:endParaRPr lang="en-US" sz="1000" dirty="0"/>
          </a:p>
          <a:p>
            <a:r>
              <a:rPr lang="en-US" sz="1000" b="1" dirty="0"/>
              <a:t>Sons of Liberty - </a:t>
            </a:r>
            <a:r>
              <a:rPr lang="en-US" sz="1000" dirty="0"/>
              <a:t>colonial protest groups</a:t>
            </a:r>
          </a:p>
          <a:p>
            <a:endParaRPr lang="en-US" sz="1000" dirty="0"/>
          </a:p>
          <a:p>
            <a:r>
              <a:rPr lang="en-US" sz="1000" b="1" dirty="0"/>
              <a:t>boycott</a:t>
            </a:r>
            <a:r>
              <a:rPr lang="en-US" sz="1000" dirty="0"/>
              <a:t> - a refusal to buy goods as a form of protest</a:t>
            </a:r>
          </a:p>
          <a:p>
            <a:pPr lvl="0"/>
            <a:endParaRPr lang="en-US" sz="1000" dirty="0"/>
          </a:p>
          <a:p>
            <a:r>
              <a:rPr lang="en-US" sz="1000" b="1" dirty="0"/>
              <a:t>Boston Massacre </a:t>
            </a:r>
            <a:r>
              <a:rPr lang="en-US" sz="1000" dirty="0"/>
              <a:t>–A mob of Bostonians protesting the Townshend Acts were fired upon by British soldiers. The event was called a massacre to build resentment against the British</a:t>
            </a:r>
          </a:p>
          <a:p>
            <a:endParaRPr lang="en-US" sz="1000" dirty="0"/>
          </a:p>
          <a:p>
            <a:r>
              <a:rPr lang="en-US" sz="1000" b="1" dirty="0"/>
              <a:t>Boston Tea Party </a:t>
            </a:r>
            <a:r>
              <a:rPr lang="en-US" sz="1000" dirty="0"/>
              <a:t>– A group of colonists, in protest of the Tea Act, boarded British vessels and dumped their cargo of tea overboard. </a:t>
            </a:r>
            <a:endParaRPr lang="en-US" sz="1100" dirty="0"/>
          </a:p>
        </p:txBody>
      </p:sp>
      <p:sp>
        <p:nvSpPr>
          <p:cNvPr id="5" name="TextBox 4"/>
          <p:cNvSpPr txBox="1"/>
          <p:nvPr/>
        </p:nvSpPr>
        <p:spPr>
          <a:xfrm>
            <a:off x="4419600" y="1132892"/>
            <a:ext cx="4648200" cy="5632311"/>
          </a:xfrm>
          <a:prstGeom prst="rect">
            <a:avLst/>
          </a:prstGeom>
          <a:solidFill>
            <a:schemeClr val="accent3">
              <a:lumMod val="20000"/>
              <a:lumOff val="80000"/>
            </a:schemeClr>
          </a:solidFill>
        </p:spPr>
        <p:txBody>
          <a:bodyPr wrap="square" rtlCol="0">
            <a:spAutoFit/>
          </a:bodyPr>
          <a:lstStyle/>
          <a:p>
            <a:r>
              <a:rPr lang="en-US" sz="1000" b="1" dirty="0"/>
              <a:t>Minutemen – </a:t>
            </a:r>
            <a:r>
              <a:rPr lang="en-US" sz="1000" dirty="0"/>
              <a:t>colonial militia men who could be ready to fight at a moment’s notice.</a:t>
            </a:r>
          </a:p>
          <a:p>
            <a:endParaRPr lang="en-US" sz="1000" b="1" dirty="0"/>
          </a:p>
          <a:p>
            <a:r>
              <a:rPr lang="en-US" sz="1000" b="1" dirty="0"/>
              <a:t>Crispus Attucks </a:t>
            </a:r>
            <a:r>
              <a:rPr lang="en-US" sz="1000" dirty="0"/>
              <a:t>– first African American to die for American independence</a:t>
            </a:r>
          </a:p>
          <a:p>
            <a:endParaRPr lang="en-US" sz="1000" dirty="0"/>
          </a:p>
          <a:p>
            <a:r>
              <a:rPr lang="en-US" sz="1000" b="1" dirty="0"/>
              <a:t>Thomas Paine - </a:t>
            </a:r>
            <a:r>
              <a:rPr lang="en-US" sz="1000" dirty="0"/>
              <a:t> a pamphlet titled “</a:t>
            </a:r>
            <a:r>
              <a:rPr lang="en-US" sz="1000" b="1" dirty="0"/>
              <a:t>Common Sense</a:t>
            </a:r>
            <a:r>
              <a:rPr lang="en-US" sz="1000" dirty="0"/>
              <a:t>” in order to persuade Americans to support a break from Great Britain. </a:t>
            </a:r>
          </a:p>
          <a:p>
            <a:endParaRPr lang="en-US" sz="1000" dirty="0"/>
          </a:p>
          <a:p>
            <a:r>
              <a:rPr lang="en-US" sz="1000" b="1" dirty="0"/>
              <a:t>George Washington – commanding general </a:t>
            </a:r>
            <a:r>
              <a:rPr lang="en-US" sz="1000" dirty="0"/>
              <a:t>of the Continental Army </a:t>
            </a:r>
          </a:p>
          <a:p>
            <a:endParaRPr lang="en-US" sz="1000" dirty="0"/>
          </a:p>
          <a:p>
            <a:r>
              <a:rPr lang="en-US" sz="1000" b="1" dirty="0"/>
              <a:t>Marquis de Lafayette – </a:t>
            </a:r>
            <a:r>
              <a:rPr lang="en-US" sz="1000" dirty="0"/>
              <a:t>French nobleman who volunteered to lead American troops</a:t>
            </a:r>
            <a:r>
              <a:rPr lang="en-US" sz="1000" b="1" dirty="0"/>
              <a:t>.</a:t>
            </a:r>
          </a:p>
          <a:p>
            <a:r>
              <a:rPr lang="en-US" sz="1000" b="1" dirty="0"/>
              <a:t> </a:t>
            </a:r>
          </a:p>
          <a:p>
            <a:r>
              <a:rPr lang="en-US" sz="1000" b="1" dirty="0"/>
              <a:t>John Paul Jones – </a:t>
            </a:r>
            <a:r>
              <a:rPr lang="en-US" sz="1000" dirty="0"/>
              <a:t>American </a:t>
            </a:r>
            <a:r>
              <a:rPr lang="en-US" sz="1000" b="1" dirty="0"/>
              <a:t>Naval Commander</a:t>
            </a:r>
            <a:r>
              <a:rPr lang="en-US" sz="1000" dirty="0"/>
              <a:t> during the Revolution. </a:t>
            </a:r>
          </a:p>
          <a:p>
            <a:endParaRPr lang="en-US" sz="1000" dirty="0"/>
          </a:p>
          <a:p>
            <a:r>
              <a:rPr lang="en-US" sz="1000" b="1" dirty="0"/>
              <a:t>Lord Cornwallis – </a:t>
            </a:r>
            <a:r>
              <a:rPr lang="en-US" sz="1000" dirty="0"/>
              <a:t>British </a:t>
            </a:r>
            <a:r>
              <a:rPr lang="en-US" sz="1000" b="1" dirty="0"/>
              <a:t>General who surrendered </a:t>
            </a:r>
            <a:r>
              <a:rPr lang="en-US" sz="1000" dirty="0"/>
              <a:t>at Yorktown ending the war.</a:t>
            </a:r>
          </a:p>
          <a:p>
            <a:endParaRPr lang="en-US" sz="1000" dirty="0"/>
          </a:p>
          <a:p>
            <a:r>
              <a:rPr lang="en-US" sz="1000" b="1" dirty="0"/>
              <a:t>Benjamin Franklin – </a:t>
            </a:r>
            <a:r>
              <a:rPr lang="en-US" sz="1000" dirty="0"/>
              <a:t>American who convinced France to ally with the United States.</a:t>
            </a:r>
          </a:p>
          <a:p>
            <a:endParaRPr lang="en-US" sz="1000" dirty="0"/>
          </a:p>
          <a:p>
            <a:r>
              <a:rPr lang="en-US" sz="1000" b="1" dirty="0"/>
              <a:t>King George III – monarch (king) of Britain</a:t>
            </a:r>
            <a:r>
              <a:rPr lang="en-US" sz="1000" dirty="0"/>
              <a:t> during the American Revolution. </a:t>
            </a:r>
          </a:p>
          <a:p>
            <a:endParaRPr lang="en-US" sz="1000" dirty="0"/>
          </a:p>
          <a:p>
            <a:r>
              <a:rPr lang="en-US" sz="1000" b="1" dirty="0"/>
              <a:t>Benedict Arnold – </a:t>
            </a:r>
            <a:r>
              <a:rPr lang="en-US" sz="1000" dirty="0"/>
              <a:t>officer who </a:t>
            </a:r>
            <a:r>
              <a:rPr lang="en-US" sz="1000" b="1" dirty="0"/>
              <a:t>betrayed his country </a:t>
            </a:r>
            <a:r>
              <a:rPr lang="en-US" sz="1000" dirty="0"/>
              <a:t>and joined Britain during the war.</a:t>
            </a:r>
          </a:p>
          <a:p>
            <a:endParaRPr lang="en-US" sz="1000" dirty="0"/>
          </a:p>
          <a:p>
            <a:r>
              <a:rPr lang="en-US" sz="1000" b="1" dirty="0"/>
              <a:t>Battle of Lexington &amp; Concord -</a:t>
            </a:r>
            <a:r>
              <a:rPr lang="en-US" sz="1000" dirty="0"/>
              <a:t> the </a:t>
            </a:r>
            <a:r>
              <a:rPr lang="en-US" sz="1000" b="1" dirty="0"/>
              <a:t>first battle </a:t>
            </a:r>
            <a:r>
              <a:rPr lang="en-US" sz="1000" dirty="0"/>
              <a:t>of the Revolution.</a:t>
            </a:r>
          </a:p>
          <a:p>
            <a:endParaRPr lang="en-US" sz="1000" dirty="0"/>
          </a:p>
          <a:p>
            <a:r>
              <a:rPr lang="en-US" sz="1000" b="1" dirty="0"/>
              <a:t>The Battle of Saratoga -</a:t>
            </a:r>
            <a:r>
              <a:rPr lang="en-US" sz="1000" dirty="0"/>
              <a:t> the turning point of the war. This victory convinces France to support the American cause.</a:t>
            </a:r>
          </a:p>
          <a:p>
            <a:endParaRPr lang="en-US" sz="1000" dirty="0"/>
          </a:p>
          <a:p>
            <a:r>
              <a:rPr lang="en-US" sz="1000" b="1" dirty="0"/>
              <a:t>Battle of Yorktown - </a:t>
            </a:r>
            <a:r>
              <a:rPr lang="en-US" sz="1000" dirty="0"/>
              <a:t> the last major battle of the war.</a:t>
            </a:r>
          </a:p>
          <a:p>
            <a:endParaRPr lang="en-US" sz="1000" dirty="0"/>
          </a:p>
          <a:p>
            <a:r>
              <a:rPr lang="en-US" sz="1000" b="1" dirty="0"/>
              <a:t>Valley Forge</a:t>
            </a:r>
            <a:r>
              <a:rPr lang="en-US" sz="1000" dirty="0"/>
              <a:t>, PA becomes a symbol of the sacrifice Americans were willing to make. Received training to make them a real army.</a:t>
            </a:r>
          </a:p>
          <a:p>
            <a:endParaRPr lang="en-US" sz="1000" dirty="0"/>
          </a:p>
          <a:p>
            <a:r>
              <a:rPr lang="en-US" sz="1000" b="1" dirty="0"/>
              <a:t>Treaty of Paris 1783 - </a:t>
            </a:r>
            <a:r>
              <a:rPr lang="en-US" sz="1000" dirty="0"/>
              <a:t>officially ended the revol</a:t>
            </a:r>
            <a:r>
              <a:rPr lang="en-US" sz="1000" b="1" dirty="0"/>
              <a:t>ution</a:t>
            </a:r>
            <a:endParaRPr lang="en-US" sz="1000" dirty="0"/>
          </a:p>
          <a:p>
            <a:r>
              <a:rPr lang="en-US" sz="1000" dirty="0"/>
              <a:t> </a:t>
            </a:r>
          </a:p>
          <a:p>
            <a:r>
              <a:rPr lang="en-US" sz="1000" b="1" dirty="0"/>
              <a:t>Articles of Confederation -</a:t>
            </a:r>
            <a:r>
              <a:rPr lang="en-US" sz="1000" dirty="0"/>
              <a:t> the first “constitution” to govern the United States written during the war.</a:t>
            </a:r>
          </a:p>
          <a:p>
            <a:endParaRPr lang="en-US" sz="1000" dirty="0"/>
          </a:p>
        </p:txBody>
      </p:sp>
      <p:pic>
        <p:nvPicPr>
          <p:cNvPr id="6" name="Picture 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8" name="Slide Number Placeholder 7"/>
          <p:cNvSpPr>
            <a:spLocks noGrp="1"/>
          </p:cNvSpPr>
          <p:nvPr>
            <p:ph type="sldNum" sz="quarter" idx="12"/>
          </p:nvPr>
        </p:nvSpPr>
        <p:spPr/>
        <p:txBody>
          <a:bodyPr/>
          <a:lstStyle/>
          <a:p>
            <a:fld id="{37281B73-CC8C-48DE-8BC7-F455B6DC89A0}" type="slidenum">
              <a:rPr lang="en-US" smtClean="0"/>
              <a:t>19</a:t>
            </a:fld>
            <a:endParaRPr lang="en-US"/>
          </a:p>
        </p:txBody>
      </p:sp>
    </p:spTree>
    <p:extLst>
      <p:ext uri="{BB962C8B-B14F-4D97-AF65-F5344CB8AC3E}">
        <p14:creationId xmlns:p14="http://schemas.microsoft.com/office/powerpoint/2010/main" val="335200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9/95/Columbus_Taking_Posses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27" y="685800"/>
            <a:ext cx="3328555" cy="2518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36.courseblock.com/wp-content/uploads/2012/06/spain-france-engla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743200"/>
            <a:ext cx="4484255" cy="1916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omes.chass.utoronto.ca/~echist/lecnotes/na17th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642" y="685800"/>
            <a:ext cx="3053158" cy="29875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anyflag.com/history/royspai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560230"/>
            <a:ext cx="914400" cy="6011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http://www.presidiolabahia.org/images/nine_flags/fr-23w.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0072" y="4560230"/>
            <a:ext cx="914400" cy="60113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http://www.enchantedlearning.com/europe/britain/Flagbig.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921" b="6407"/>
          <a:stretch/>
        </p:blipFill>
        <p:spPr bwMode="auto">
          <a:xfrm>
            <a:off x="6160655" y="4563694"/>
            <a:ext cx="914400" cy="597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152400"/>
            <a:ext cx="7162800" cy="461665"/>
          </a:xfrm>
          <a:prstGeom prst="rect">
            <a:avLst/>
          </a:prstGeom>
          <a:solidFill>
            <a:schemeClr val="accent3">
              <a:lumMod val="40000"/>
              <a:lumOff val="60000"/>
            </a:schemeClr>
          </a:solidFill>
        </p:spPr>
        <p:txBody>
          <a:bodyPr wrap="square" rtlCol="0">
            <a:spAutoFit/>
          </a:bodyPr>
          <a:lstStyle/>
          <a:p>
            <a:pPr algn="ctr"/>
            <a:r>
              <a:rPr lang="en-US" sz="2400" b="1" dirty="0">
                <a:solidFill>
                  <a:schemeClr val="bg1">
                    <a:lumMod val="50000"/>
                  </a:schemeClr>
                </a:solidFill>
              </a:rPr>
              <a:t>EXPLORATION &amp; EARLY COLONIZATION OF AMERICA</a:t>
            </a:r>
          </a:p>
        </p:txBody>
      </p:sp>
      <p:sp>
        <p:nvSpPr>
          <p:cNvPr id="2" name="TextBox 1"/>
          <p:cNvSpPr txBox="1"/>
          <p:nvPr/>
        </p:nvSpPr>
        <p:spPr>
          <a:xfrm>
            <a:off x="457200" y="2971800"/>
            <a:ext cx="2971800" cy="369332"/>
          </a:xfrm>
          <a:prstGeom prst="rect">
            <a:avLst/>
          </a:prstGeom>
          <a:solidFill>
            <a:schemeClr val="accent3">
              <a:lumMod val="40000"/>
              <a:lumOff val="60000"/>
            </a:schemeClr>
          </a:solidFill>
        </p:spPr>
        <p:txBody>
          <a:bodyPr wrap="square" rtlCol="0">
            <a:spAutoFit/>
          </a:bodyPr>
          <a:lstStyle/>
          <a:p>
            <a:r>
              <a:rPr lang="en-US" sz="900" dirty="0"/>
              <a:t>Columbus sailed to the New World in 1492. He claimed the Americas for Spain. This set off a race to the New World.</a:t>
            </a:r>
          </a:p>
        </p:txBody>
      </p:sp>
      <p:sp>
        <p:nvSpPr>
          <p:cNvPr id="3" name="TextBox 2"/>
          <p:cNvSpPr txBox="1"/>
          <p:nvPr/>
        </p:nvSpPr>
        <p:spPr>
          <a:xfrm>
            <a:off x="685800" y="5181600"/>
            <a:ext cx="2286000" cy="1477328"/>
          </a:xfrm>
          <a:prstGeom prst="rect">
            <a:avLst/>
          </a:prstGeom>
          <a:solidFill>
            <a:schemeClr val="accent3">
              <a:lumMod val="40000"/>
              <a:lumOff val="60000"/>
            </a:schemeClr>
          </a:solidFill>
        </p:spPr>
        <p:txBody>
          <a:bodyPr wrap="square" rtlCol="0">
            <a:spAutoFit/>
          </a:bodyPr>
          <a:lstStyle/>
          <a:p>
            <a:r>
              <a:rPr lang="en-US" sz="1000" b="1" dirty="0"/>
              <a:t>Spain</a:t>
            </a:r>
            <a:r>
              <a:rPr lang="en-US" sz="1000" dirty="0"/>
              <a:t> controlled the southwestern portion of North America and most of South America. </a:t>
            </a:r>
          </a:p>
          <a:p>
            <a:endParaRPr lang="en-US" sz="1000" dirty="0"/>
          </a:p>
          <a:p>
            <a:r>
              <a:rPr lang="en-US" sz="1000" dirty="0"/>
              <a:t>The Spanish ruled by conquering the natives and became wealthy off resources such as gold.</a:t>
            </a:r>
          </a:p>
          <a:p>
            <a:endParaRPr lang="en-US" sz="1000" dirty="0"/>
          </a:p>
          <a:p>
            <a:endParaRPr lang="en-US" sz="1000" dirty="0"/>
          </a:p>
        </p:txBody>
      </p:sp>
      <p:sp>
        <p:nvSpPr>
          <p:cNvPr id="11" name="TextBox 10"/>
          <p:cNvSpPr txBox="1"/>
          <p:nvPr/>
        </p:nvSpPr>
        <p:spPr>
          <a:xfrm>
            <a:off x="3216564" y="5181600"/>
            <a:ext cx="2286000" cy="1477328"/>
          </a:xfrm>
          <a:prstGeom prst="rect">
            <a:avLst/>
          </a:prstGeom>
          <a:solidFill>
            <a:schemeClr val="accent3">
              <a:lumMod val="40000"/>
              <a:lumOff val="60000"/>
            </a:schemeClr>
          </a:solidFill>
        </p:spPr>
        <p:txBody>
          <a:bodyPr wrap="square" rtlCol="0">
            <a:spAutoFit/>
          </a:bodyPr>
          <a:lstStyle/>
          <a:p>
            <a:r>
              <a:rPr lang="en-US" sz="1000" b="1" dirty="0"/>
              <a:t>France</a:t>
            </a:r>
            <a:r>
              <a:rPr lang="en-US" sz="1000" dirty="0"/>
              <a:t>  controlled the interior portion of North America.</a:t>
            </a:r>
          </a:p>
          <a:p>
            <a:endParaRPr lang="en-US" sz="1000" dirty="0"/>
          </a:p>
          <a:p>
            <a:r>
              <a:rPr lang="en-US" sz="1000" dirty="0"/>
              <a:t>The French ruled by building relationships with the natives and becoming trading partners. They became wealthy from traded goods such as furs.  </a:t>
            </a:r>
          </a:p>
          <a:p>
            <a:endParaRPr lang="en-US" sz="1000" dirty="0"/>
          </a:p>
        </p:txBody>
      </p:sp>
      <p:sp>
        <p:nvSpPr>
          <p:cNvPr id="12" name="TextBox 11"/>
          <p:cNvSpPr txBox="1"/>
          <p:nvPr/>
        </p:nvSpPr>
        <p:spPr>
          <a:xfrm>
            <a:off x="5747328" y="5181600"/>
            <a:ext cx="2286000" cy="1477328"/>
          </a:xfrm>
          <a:prstGeom prst="rect">
            <a:avLst/>
          </a:prstGeom>
          <a:solidFill>
            <a:schemeClr val="accent3">
              <a:lumMod val="40000"/>
              <a:lumOff val="60000"/>
            </a:schemeClr>
          </a:solidFill>
        </p:spPr>
        <p:txBody>
          <a:bodyPr wrap="square" rtlCol="0">
            <a:spAutoFit/>
          </a:bodyPr>
          <a:lstStyle/>
          <a:p>
            <a:r>
              <a:rPr lang="en-US" sz="1000" b="1" dirty="0"/>
              <a:t>England </a:t>
            </a:r>
            <a:r>
              <a:rPr lang="en-US" sz="1000" dirty="0"/>
              <a:t>controlled the eastern coast of North America and part of the far north.</a:t>
            </a:r>
          </a:p>
          <a:p>
            <a:endParaRPr lang="en-US" sz="1000" dirty="0"/>
          </a:p>
          <a:p>
            <a:r>
              <a:rPr lang="en-US" sz="1000" dirty="0"/>
              <a:t>The English came to America for economic reasons (money) and social reasons (religion).</a:t>
            </a:r>
          </a:p>
          <a:p>
            <a:endParaRPr lang="en-US" sz="1000" dirty="0"/>
          </a:p>
          <a:p>
            <a:r>
              <a:rPr lang="en-US" sz="1000" dirty="0"/>
              <a:t>Wealth first came from cash crops like tobacco.</a:t>
            </a:r>
          </a:p>
        </p:txBody>
      </p:sp>
      <p:pic>
        <p:nvPicPr>
          <p:cNvPr id="5" name="Picture 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7" name="Slide Number Placeholder 6"/>
          <p:cNvSpPr>
            <a:spLocks noGrp="1"/>
          </p:cNvSpPr>
          <p:nvPr>
            <p:ph type="sldNum" sz="quarter" idx="12"/>
          </p:nvPr>
        </p:nvSpPr>
        <p:spPr/>
        <p:txBody>
          <a:bodyPr/>
          <a:lstStyle/>
          <a:p>
            <a:fld id="{37281B73-CC8C-48DE-8BC7-F455B6DC89A0}" type="slidenum">
              <a:rPr lang="en-US" smtClean="0"/>
              <a:t>2</a:t>
            </a:fld>
            <a:endParaRPr lang="en-US"/>
          </a:p>
        </p:txBody>
      </p:sp>
    </p:spTree>
    <p:extLst>
      <p:ext uri="{BB962C8B-B14F-4D97-AF65-F5344CB8AC3E}">
        <p14:creationId xmlns:p14="http://schemas.microsoft.com/office/powerpoint/2010/main" val="172319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75000"/>
                  </a:schemeClr>
                </a:solidFill>
              </a:rPr>
              <a:t>THE ENGLISH IN AMERICA</a:t>
            </a:r>
            <a:endParaRPr lang="en-US" sz="1400" b="1" dirty="0">
              <a:solidFill>
                <a:schemeClr val="accent3">
                  <a:lumMod val="75000"/>
                </a:schemeClr>
              </a:solidFill>
            </a:endParaRPr>
          </a:p>
        </p:txBody>
      </p:sp>
      <p:pic>
        <p:nvPicPr>
          <p:cNvPr id="2050" name="Picture 2" descr="http://www.latinamericanstudies.org/united-states/Jamestown-f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470" y="685800"/>
            <a:ext cx="2992598" cy="18486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istoryisfun.org/publicImages/thumb_Jamestown_Settlement_sig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3" y="631299"/>
            <a:ext cx="1066800" cy="9570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pva.org/rediscovery/image/jsmi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99" y="4766910"/>
            <a:ext cx="1219200" cy="15725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qualvisibilityeverywhere.org/wp-content/uploads/2011/03/pocahontas_larg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14" t="1606" r="1875" b="14271"/>
          <a:stretch/>
        </p:blipFill>
        <p:spPr bwMode="auto">
          <a:xfrm>
            <a:off x="2946399" y="4746127"/>
            <a:ext cx="1222342" cy="15725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media.web.britannica.com/eb-media/61/94561-004-0E88B50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3659" y="685800"/>
            <a:ext cx="2974941" cy="18486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landofthebrave.info/images/first-thanksgiving-wampanoag.jpg"/>
          <p:cNvPicPr>
            <a:picLocks noChangeAspect="1" noChangeArrowheads="1"/>
          </p:cNvPicPr>
          <p:nvPr/>
        </p:nvPicPr>
        <p:blipFill rotWithShape="1">
          <a:blip r:embed="rId8">
            <a:extLst>
              <a:ext uri="{28A0092B-C50C-407E-A947-70E740481C1C}">
                <a14:useLocalDpi xmlns:a14="http://schemas.microsoft.com/office/drawing/2010/main" val="0"/>
              </a:ext>
            </a:extLst>
          </a:blip>
          <a:srcRect l="4227" t="10735" r="8318" b="11232"/>
          <a:stretch/>
        </p:blipFill>
        <p:spPr bwMode="auto">
          <a:xfrm>
            <a:off x="5219477" y="4700200"/>
            <a:ext cx="2929305" cy="166438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0.tqn.com/d/geology/1/0/c/e/1/sign-plymouth-rock.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497" t="29625" r="16965" b="14533"/>
          <a:stretch/>
        </p:blipFill>
        <p:spPr bwMode="auto">
          <a:xfrm>
            <a:off x="8010236" y="645214"/>
            <a:ext cx="1093900" cy="964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8470" y="2288265"/>
            <a:ext cx="1752599" cy="246221"/>
          </a:xfrm>
          <a:prstGeom prst="rect">
            <a:avLst/>
          </a:prstGeom>
          <a:solidFill>
            <a:schemeClr val="accent3">
              <a:lumMod val="20000"/>
              <a:lumOff val="80000"/>
            </a:schemeClr>
          </a:solidFill>
        </p:spPr>
        <p:txBody>
          <a:bodyPr wrap="square" rtlCol="0">
            <a:spAutoFit/>
          </a:bodyPr>
          <a:lstStyle/>
          <a:p>
            <a:pPr algn="ctr"/>
            <a:r>
              <a:rPr lang="en-US" sz="1000" dirty="0"/>
              <a:t>Settlement at </a:t>
            </a:r>
            <a:r>
              <a:rPr lang="en-US" sz="1000" dirty="0">
                <a:hlinkClick r:id="rId11"/>
              </a:rPr>
              <a:t>Jamestown</a:t>
            </a:r>
            <a:endParaRPr lang="en-US" sz="1000" dirty="0"/>
          </a:p>
        </p:txBody>
      </p:sp>
      <p:sp>
        <p:nvSpPr>
          <p:cNvPr id="11" name="TextBox 10"/>
          <p:cNvSpPr txBox="1"/>
          <p:nvPr/>
        </p:nvSpPr>
        <p:spPr>
          <a:xfrm>
            <a:off x="6096001" y="2280021"/>
            <a:ext cx="1752599" cy="246221"/>
          </a:xfrm>
          <a:prstGeom prst="rect">
            <a:avLst/>
          </a:prstGeom>
          <a:solidFill>
            <a:schemeClr val="accent3">
              <a:lumMod val="20000"/>
              <a:lumOff val="80000"/>
            </a:schemeClr>
          </a:solidFill>
        </p:spPr>
        <p:txBody>
          <a:bodyPr wrap="square" rtlCol="0">
            <a:spAutoFit/>
          </a:bodyPr>
          <a:lstStyle/>
          <a:p>
            <a:pPr algn="ctr"/>
            <a:r>
              <a:rPr lang="en-US" sz="1000" dirty="0"/>
              <a:t>Pilgrims landing at </a:t>
            </a:r>
            <a:r>
              <a:rPr lang="en-US" sz="1000" dirty="0">
                <a:hlinkClick r:id="rId12"/>
              </a:rPr>
              <a:t>Plymouth</a:t>
            </a:r>
            <a:endParaRPr lang="en-US" sz="1000" dirty="0"/>
          </a:p>
        </p:txBody>
      </p:sp>
      <p:sp>
        <p:nvSpPr>
          <p:cNvPr id="12" name="TextBox 11"/>
          <p:cNvSpPr txBox="1"/>
          <p:nvPr/>
        </p:nvSpPr>
        <p:spPr>
          <a:xfrm>
            <a:off x="6396183" y="6119235"/>
            <a:ext cx="1752599" cy="246221"/>
          </a:xfrm>
          <a:prstGeom prst="rect">
            <a:avLst/>
          </a:prstGeom>
          <a:solidFill>
            <a:schemeClr val="accent3">
              <a:lumMod val="20000"/>
              <a:lumOff val="80000"/>
            </a:schemeClr>
          </a:solidFill>
        </p:spPr>
        <p:txBody>
          <a:bodyPr wrap="square" rtlCol="0">
            <a:spAutoFit/>
          </a:bodyPr>
          <a:lstStyle/>
          <a:p>
            <a:pPr algn="ctr"/>
            <a:r>
              <a:rPr lang="en-US" sz="1000" dirty="0"/>
              <a:t>First </a:t>
            </a:r>
            <a:r>
              <a:rPr lang="en-US" sz="1000" dirty="0">
                <a:hlinkClick r:id="rId13"/>
              </a:rPr>
              <a:t>Thanksgiving</a:t>
            </a:r>
            <a:endParaRPr lang="en-US" sz="1000" dirty="0"/>
          </a:p>
        </p:txBody>
      </p:sp>
      <p:sp>
        <p:nvSpPr>
          <p:cNvPr id="4" name="TextBox 3"/>
          <p:cNvSpPr txBox="1"/>
          <p:nvPr/>
        </p:nvSpPr>
        <p:spPr>
          <a:xfrm>
            <a:off x="524163" y="6344055"/>
            <a:ext cx="1219200" cy="246221"/>
          </a:xfrm>
          <a:prstGeom prst="rect">
            <a:avLst/>
          </a:prstGeom>
          <a:noFill/>
        </p:spPr>
        <p:txBody>
          <a:bodyPr wrap="square" rtlCol="0">
            <a:spAutoFit/>
          </a:bodyPr>
          <a:lstStyle/>
          <a:p>
            <a:pPr algn="ctr"/>
            <a:r>
              <a:rPr lang="en-US" sz="1000" dirty="0"/>
              <a:t>John Smith</a:t>
            </a:r>
          </a:p>
        </p:txBody>
      </p:sp>
      <p:sp>
        <p:nvSpPr>
          <p:cNvPr id="5" name="TextBox 4"/>
          <p:cNvSpPr txBox="1"/>
          <p:nvPr/>
        </p:nvSpPr>
        <p:spPr>
          <a:xfrm>
            <a:off x="2939472" y="6327890"/>
            <a:ext cx="1222342" cy="246221"/>
          </a:xfrm>
          <a:prstGeom prst="rect">
            <a:avLst/>
          </a:prstGeom>
          <a:noFill/>
        </p:spPr>
        <p:txBody>
          <a:bodyPr wrap="square" rtlCol="0">
            <a:spAutoFit/>
          </a:bodyPr>
          <a:lstStyle/>
          <a:p>
            <a:pPr algn="ctr"/>
            <a:r>
              <a:rPr lang="en-US" sz="1000" dirty="0"/>
              <a:t>Pocahontas</a:t>
            </a:r>
          </a:p>
        </p:txBody>
      </p:sp>
      <p:sp>
        <p:nvSpPr>
          <p:cNvPr id="6" name="TextBox 5"/>
          <p:cNvSpPr txBox="1"/>
          <p:nvPr/>
        </p:nvSpPr>
        <p:spPr>
          <a:xfrm>
            <a:off x="407552" y="2636805"/>
            <a:ext cx="3375893" cy="1785104"/>
          </a:xfrm>
          <a:prstGeom prst="rect">
            <a:avLst/>
          </a:prstGeom>
          <a:solidFill>
            <a:schemeClr val="accent3">
              <a:lumMod val="20000"/>
              <a:lumOff val="80000"/>
            </a:schemeClr>
          </a:solidFill>
        </p:spPr>
        <p:txBody>
          <a:bodyPr wrap="square" rtlCol="0">
            <a:spAutoFit/>
          </a:bodyPr>
          <a:lstStyle/>
          <a:p>
            <a:r>
              <a:rPr lang="en-US" sz="1000" dirty="0"/>
              <a:t>The first successful English settlement in the new world began in </a:t>
            </a:r>
            <a:r>
              <a:rPr lang="en-US" sz="1000" b="1" dirty="0"/>
              <a:t>1607</a:t>
            </a:r>
            <a:r>
              <a:rPr lang="en-US" sz="1000" dirty="0"/>
              <a:t>. Jamestown was started by the Virginia Company of London in hopes of making a profit from gold.</a:t>
            </a:r>
          </a:p>
          <a:p>
            <a:endParaRPr lang="en-US" sz="1000" dirty="0"/>
          </a:p>
          <a:p>
            <a:r>
              <a:rPr lang="en-US" sz="1000" dirty="0"/>
              <a:t>The start was a rough one. The outpost suffered from starvation and disease during the </a:t>
            </a:r>
            <a:r>
              <a:rPr lang="en-US" sz="1000" b="1" dirty="0"/>
              <a:t>Starving Time</a:t>
            </a:r>
            <a:r>
              <a:rPr lang="en-US" sz="1000" dirty="0"/>
              <a:t>.</a:t>
            </a:r>
          </a:p>
          <a:p>
            <a:endParaRPr lang="en-US" sz="1000" dirty="0"/>
          </a:p>
          <a:p>
            <a:r>
              <a:rPr lang="en-US" sz="1000" dirty="0"/>
              <a:t>Through tough leadership of </a:t>
            </a:r>
            <a:r>
              <a:rPr lang="en-US" sz="1000" b="1" dirty="0"/>
              <a:t>John Smith</a:t>
            </a:r>
            <a:r>
              <a:rPr lang="en-US" sz="1000" dirty="0"/>
              <a:t>, and help from friendly Indians like </a:t>
            </a:r>
            <a:r>
              <a:rPr lang="en-US" sz="1000" b="1" dirty="0"/>
              <a:t>Pocahontas</a:t>
            </a:r>
            <a:r>
              <a:rPr lang="en-US" sz="1000" dirty="0"/>
              <a:t>, the settlement survived. It became profitable after </a:t>
            </a:r>
            <a:r>
              <a:rPr lang="en-US" sz="1000" b="1" dirty="0"/>
              <a:t>John Rolfe </a:t>
            </a:r>
            <a:r>
              <a:rPr lang="en-US" sz="1000" dirty="0"/>
              <a:t>began growing the </a:t>
            </a:r>
            <a:r>
              <a:rPr lang="en-US" sz="1000" b="1" dirty="0"/>
              <a:t>cash crop of tobacco.</a:t>
            </a:r>
          </a:p>
        </p:txBody>
      </p:sp>
      <p:pic>
        <p:nvPicPr>
          <p:cNvPr id="1028" name="Picture 4" descr="https://encrypted-tbn2.gstatic.com/images?q=tbn:ANd9GcTg2qgonR4ErzuJu_WurT7VC7XOGBzipGq7Aot1gr1jccLoWZCxZw"/>
          <p:cNvPicPr>
            <a:picLocks noChangeAspect="1" noChangeArrowheads="1"/>
          </p:cNvPicPr>
          <p:nvPr/>
        </p:nvPicPr>
        <p:blipFill rotWithShape="1">
          <a:blip r:embed="rId14">
            <a:extLst>
              <a:ext uri="{28A0092B-C50C-407E-A947-70E740481C1C}">
                <a14:useLocalDpi xmlns:a14="http://schemas.microsoft.com/office/drawing/2010/main" val="0"/>
              </a:ext>
            </a:extLst>
          </a:blip>
          <a:srcRect l="5812" t="1471" r="5849"/>
          <a:stretch/>
        </p:blipFill>
        <p:spPr bwMode="auto">
          <a:xfrm>
            <a:off x="1824178" y="5060164"/>
            <a:ext cx="1011384" cy="115369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535486" y="614064"/>
            <a:ext cx="73027" cy="6243936"/>
          </a:xfrm>
          <a:prstGeom prst="line">
            <a:avLst/>
          </a:prstGeom>
          <a:ln w="571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25340" y="2627215"/>
            <a:ext cx="3293919" cy="1785104"/>
          </a:xfrm>
          <a:prstGeom prst="rect">
            <a:avLst/>
          </a:prstGeom>
          <a:solidFill>
            <a:schemeClr val="bg2"/>
          </a:solidFill>
        </p:spPr>
        <p:txBody>
          <a:bodyPr wrap="square" rtlCol="0">
            <a:spAutoFit/>
          </a:bodyPr>
          <a:lstStyle/>
          <a:p>
            <a:r>
              <a:rPr lang="en-US" sz="1000" dirty="0"/>
              <a:t>The success in Virginia was followed up in the area that would become Massachusetts. In </a:t>
            </a:r>
            <a:r>
              <a:rPr lang="en-US" sz="1000" b="1" dirty="0"/>
              <a:t>1620</a:t>
            </a:r>
            <a:r>
              <a:rPr lang="en-US" sz="1000" dirty="0"/>
              <a:t>, a group of </a:t>
            </a:r>
            <a:r>
              <a:rPr lang="en-US" sz="1000" b="1" dirty="0"/>
              <a:t>Pilgrims</a:t>
            </a:r>
            <a:r>
              <a:rPr lang="en-US" sz="1000" dirty="0"/>
              <a:t> founded Plymouth as a place to </a:t>
            </a:r>
            <a:r>
              <a:rPr lang="en-US" sz="1000" b="1" dirty="0"/>
              <a:t>worship</a:t>
            </a:r>
            <a:r>
              <a:rPr lang="en-US" sz="1000" dirty="0"/>
              <a:t> their religion.</a:t>
            </a:r>
          </a:p>
          <a:p>
            <a:endParaRPr lang="en-US" sz="1000" dirty="0"/>
          </a:p>
          <a:p>
            <a:r>
              <a:rPr lang="en-US" sz="1000" dirty="0"/>
              <a:t>The first winter was rough and many died. They made friends with the natives such as </a:t>
            </a:r>
            <a:r>
              <a:rPr lang="en-US" sz="1000" b="1" dirty="0"/>
              <a:t>Squanto </a:t>
            </a:r>
            <a:r>
              <a:rPr lang="en-US" sz="1000" dirty="0"/>
              <a:t>and</a:t>
            </a:r>
            <a:r>
              <a:rPr lang="en-US" sz="1000" b="1" dirty="0"/>
              <a:t> Samoset</a:t>
            </a:r>
            <a:r>
              <a:rPr lang="en-US" sz="1000" dirty="0"/>
              <a:t>. They helped the settlers adapt to the environment.</a:t>
            </a:r>
          </a:p>
          <a:p>
            <a:endParaRPr lang="en-US" sz="1000" dirty="0"/>
          </a:p>
          <a:p>
            <a:r>
              <a:rPr lang="en-US" sz="1000" dirty="0"/>
              <a:t>As a symbol of the relationship between the English and the natives, a celebration was held. This became the first </a:t>
            </a:r>
            <a:r>
              <a:rPr lang="en-US" sz="1000" b="1" dirty="0"/>
              <a:t>Thanksgiving</a:t>
            </a:r>
            <a:r>
              <a:rPr lang="en-US" sz="1000" dirty="0"/>
              <a:t>.</a:t>
            </a:r>
          </a:p>
        </p:txBody>
      </p:sp>
      <p:pic>
        <p:nvPicPr>
          <p:cNvPr id="20" name="Picture 19">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10" name="Slide Number Placeholder 9"/>
          <p:cNvSpPr>
            <a:spLocks noGrp="1"/>
          </p:cNvSpPr>
          <p:nvPr>
            <p:ph type="sldNum" sz="quarter" idx="12"/>
          </p:nvPr>
        </p:nvSpPr>
        <p:spPr/>
        <p:txBody>
          <a:bodyPr/>
          <a:lstStyle/>
          <a:p>
            <a:fld id="{37281B73-CC8C-48DE-8BC7-F455B6DC89A0}" type="slidenum">
              <a:rPr lang="en-US" smtClean="0"/>
              <a:t>3</a:t>
            </a:fld>
            <a:endParaRPr lang="en-US"/>
          </a:p>
        </p:txBody>
      </p:sp>
    </p:spTree>
    <p:extLst>
      <p:ext uri="{BB962C8B-B14F-4D97-AF65-F5344CB8AC3E}">
        <p14:creationId xmlns:p14="http://schemas.microsoft.com/office/powerpoint/2010/main" val="21413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75000"/>
                  </a:schemeClr>
                </a:solidFill>
              </a:rPr>
              <a:t>THE ENGLISH IN AMERICA</a:t>
            </a:r>
            <a:endParaRPr lang="en-US" sz="1400" b="1" dirty="0">
              <a:solidFill>
                <a:schemeClr val="accent3">
                  <a:lumMod val="75000"/>
                </a:schemeClr>
              </a:solidFill>
            </a:endParaRPr>
          </a:p>
        </p:txBody>
      </p:sp>
      <p:sp>
        <p:nvSpPr>
          <p:cNvPr id="3" name="TextBox 2"/>
          <p:cNvSpPr txBox="1"/>
          <p:nvPr/>
        </p:nvSpPr>
        <p:spPr>
          <a:xfrm>
            <a:off x="990600" y="637156"/>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75000"/>
                  </a:schemeClr>
                </a:solidFill>
              </a:rPr>
              <a:t>THE 13 COLONIES</a:t>
            </a:r>
            <a:endParaRPr lang="en-US" sz="1400" b="1" dirty="0">
              <a:solidFill>
                <a:schemeClr val="accent3">
                  <a:lumMod val="75000"/>
                </a:schemeClr>
              </a:solidFill>
            </a:endParaRPr>
          </a:p>
        </p:txBody>
      </p:sp>
      <p:pic>
        <p:nvPicPr>
          <p:cNvPr id="3074" name="Picture 2" descr="http://www.everydayguide.com/wp-content/uploads/13-Colonies.jpg"/>
          <p:cNvPicPr>
            <a:picLocks noChangeAspect="1" noChangeArrowheads="1"/>
          </p:cNvPicPr>
          <p:nvPr/>
        </p:nvPicPr>
        <p:blipFill rotWithShape="1">
          <a:blip r:embed="rId2">
            <a:extLst>
              <a:ext uri="{28A0092B-C50C-407E-A947-70E740481C1C}">
                <a14:useLocalDpi xmlns:a14="http://schemas.microsoft.com/office/drawing/2010/main" val="0"/>
              </a:ext>
            </a:extLst>
          </a:blip>
          <a:srcRect b="18591"/>
          <a:stretch/>
        </p:blipFill>
        <p:spPr bwMode="auto">
          <a:xfrm>
            <a:off x="152400" y="3959361"/>
            <a:ext cx="2057584" cy="275969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jb-hdnp.org/Sarver/Maps/ah04_scolonies1750m.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18" t="7334"/>
          <a:stretch/>
        </p:blipFill>
        <p:spPr bwMode="auto">
          <a:xfrm>
            <a:off x="5795816" y="4135319"/>
            <a:ext cx="3315855" cy="2683164"/>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3080" name="Picture 8" descr="http://jb-hdnp.org/Sarver/Maps/ah04_middlecolonies1750m.jpg"/>
          <p:cNvPicPr>
            <a:picLocks noChangeAspect="1" noChangeArrowheads="1"/>
          </p:cNvPicPr>
          <p:nvPr/>
        </p:nvPicPr>
        <p:blipFill rotWithShape="1">
          <a:blip r:embed="rId4">
            <a:extLst>
              <a:ext uri="{28A0092B-C50C-407E-A947-70E740481C1C}">
                <a14:useLocalDpi xmlns:a14="http://schemas.microsoft.com/office/drawing/2010/main" val="0"/>
              </a:ext>
            </a:extLst>
          </a:blip>
          <a:srcRect l="9260" t="10319"/>
          <a:stretch/>
        </p:blipFill>
        <p:spPr bwMode="auto">
          <a:xfrm>
            <a:off x="2362200" y="2652678"/>
            <a:ext cx="3571618" cy="2613366"/>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3082" name="Picture 10" descr="http://www.classzone.com/cz/books/amer_hist_survey/resources/htmls/chapter_maps/ah04_necolonies1750m.jpg"/>
          <p:cNvPicPr>
            <a:picLocks noChangeAspect="1" noChangeArrowheads="1"/>
          </p:cNvPicPr>
          <p:nvPr/>
        </p:nvPicPr>
        <p:blipFill rotWithShape="1">
          <a:blip r:embed="rId5">
            <a:extLst>
              <a:ext uri="{28A0092B-C50C-407E-A947-70E740481C1C}">
                <a14:useLocalDpi xmlns:a14="http://schemas.microsoft.com/office/drawing/2010/main" val="0"/>
              </a:ext>
            </a:extLst>
          </a:blip>
          <a:srcRect l="20723" t="9586"/>
          <a:stretch/>
        </p:blipFill>
        <p:spPr bwMode="auto">
          <a:xfrm>
            <a:off x="71941" y="1143000"/>
            <a:ext cx="3100564" cy="2617983"/>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6" name="Left Arrow Callout 5"/>
          <p:cNvSpPr/>
          <p:nvPr/>
        </p:nvSpPr>
        <p:spPr>
          <a:xfrm>
            <a:off x="3188668" y="1196880"/>
            <a:ext cx="5498131" cy="1295400"/>
          </a:xfrm>
          <a:prstGeom prst="leftArrowCallout">
            <a:avLst>
              <a:gd name="adj1" fmla="val 8645"/>
              <a:gd name="adj2" fmla="val 25000"/>
              <a:gd name="adj3" fmla="val 44252"/>
              <a:gd name="adj4" fmla="val 871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The New England Colonies were </a:t>
            </a:r>
            <a:r>
              <a:rPr lang="en-US" sz="900" b="1" dirty="0">
                <a:solidFill>
                  <a:schemeClr val="tx1"/>
                </a:solidFill>
              </a:rPr>
              <a:t>Massachusetts, Connecticut, Rhode Island, and New Hampshir</a:t>
            </a:r>
            <a:r>
              <a:rPr lang="en-US" sz="900" dirty="0">
                <a:solidFill>
                  <a:schemeClr val="tx1"/>
                </a:solidFill>
              </a:rPr>
              <a:t>e. They all began as </a:t>
            </a:r>
            <a:r>
              <a:rPr lang="en-US" sz="900" b="1" dirty="0">
                <a:solidFill>
                  <a:schemeClr val="tx1"/>
                </a:solidFill>
              </a:rPr>
              <a:t>Puritan</a:t>
            </a:r>
            <a:r>
              <a:rPr lang="en-US" sz="900" dirty="0">
                <a:solidFill>
                  <a:schemeClr val="tx1"/>
                </a:solidFill>
              </a:rPr>
              <a:t> colonies.  The geography is hilly and rocky. The soil is poor and only supports </a:t>
            </a:r>
            <a:r>
              <a:rPr lang="en-US" sz="900" b="1" dirty="0">
                <a:solidFill>
                  <a:schemeClr val="tx1"/>
                </a:solidFill>
              </a:rPr>
              <a:t>subsistence farming</a:t>
            </a:r>
            <a:r>
              <a:rPr lang="en-US" sz="900" dirty="0">
                <a:solidFill>
                  <a:schemeClr val="tx1"/>
                </a:solidFill>
              </a:rPr>
              <a:t>. The cold winters make for a </a:t>
            </a:r>
            <a:r>
              <a:rPr lang="en-US" sz="900" b="1" dirty="0">
                <a:solidFill>
                  <a:schemeClr val="tx1"/>
                </a:solidFill>
              </a:rPr>
              <a:t>very short growing season</a:t>
            </a:r>
            <a:r>
              <a:rPr lang="en-US" sz="900" dirty="0">
                <a:solidFill>
                  <a:schemeClr val="tx1"/>
                </a:solidFill>
              </a:rPr>
              <a:t>. As a result, the economy consisted of fishing, whaling, shipping, timber, furs, and livestock.</a:t>
            </a:r>
          </a:p>
        </p:txBody>
      </p:sp>
      <p:sp>
        <p:nvSpPr>
          <p:cNvPr id="13" name="Left Arrow Callout 12"/>
          <p:cNvSpPr/>
          <p:nvPr/>
        </p:nvSpPr>
        <p:spPr>
          <a:xfrm>
            <a:off x="4145700" y="2756809"/>
            <a:ext cx="4843590" cy="1281242"/>
          </a:xfrm>
          <a:prstGeom prst="leftArrowCallout">
            <a:avLst>
              <a:gd name="adj1" fmla="val 7479"/>
              <a:gd name="adj2" fmla="val 25000"/>
              <a:gd name="adj3" fmla="val 27381"/>
              <a:gd name="adj4" fmla="val 884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dirty="0">
              <a:solidFill>
                <a:schemeClr val="tx1"/>
              </a:solidFill>
            </a:endParaRPr>
          </a:p>
          <a:p>
            <a:r>
              <a:rPr lang="en-US" sz="900" dirty="0">
                <a:solidFill>
                  <a:schemeClr val="tx1"/>
                </a:solidFill>
              </a:rPr>
              <a:t>The Middle Colonies were </a:t>
            </a:r>
            <a:r>
              <a:rPr lang="en-US" sz="900" b="1" dirty="0">
                <a:solidFill>
                  <a:schemeClr val="tx1"/>
                </a:solidFill>
              </a:rPr>
              <a:t>New York, Pennsylvania, New Jersey, and Delaware</a:t>
            </a:r>
            <a:r>
              <a:rPr lang="en-US" sz="900" dirty="0">
                <a:solidFill>
                  <a:schemeClr val="tx1"/>
                </a:solidFill>
              </a:rPr>
              <a:t>. Most were proprietary colonies with one or more owner.  The geography is mostly rolling plains and forests. The soil is fertile and allows for </a:t>
            </a:r>
            <a:r>
              <a:rPr lang="en-US" sz="900" b="1" dirty="0">
                <a:solidFill>
                  <a:schemeClr val="tx1"/>
                </a:solidFill>
              </a:rPr>
              <a:t>cash crops of grain  (Bread Basket Colonies</a:t>
            </a:r>
            <a:r>
              <a:rPr lang="en-US" sz="900" dirty="0">
                <a:solidFill>
                  <a:schemeClr val="tx1"/>
                </a:solidFill>
              </a:rPr>
              <a:t>). The mild summers and short winters  allow for a </a:t>
            </a:r>
            <a:r>
              <a:rPr lang="en-US" sz="900" b="1" dirty="0">
                <a:solidFill>
                  <a:schemeClr val="tx1"/>
                </a:solidFill>
              </a:rPr>
              <a:t>substantial growing season</a:t>
            </a:r>
            <a:r>
              <a:rPr lang="en-US" sz="900" dirty="0">
                <a:solidFill>
                  <a:schemeClr val="tx1"/>
                </a:solidFill>
              </a:rPr>
              <a:t>. The people and economy of the middles colonies are </a:t>
            </a:r>
            <a:r>
              <a:rPr lang="en-US" sz="900" b="1" dirty="0">
                <a:solidFill>
                  <a:schemeClr val="tx1"/>
                </a:solidFill>
              </a:rPr>
              <a:t>diverse. </a:t>
            </a:r>
            <a:r>
              <a:rPr lang="en-US" sz="900" dirty="0">
                <a:solidFill>
                  <a:schemeClr val="tx1"/>
                </a:solidFill>
              </a:rPr>
              <a:t>People of all nationalities and religions were welcome. The economy consisted of livestock, grain, fishing, furs, shipping, and iron.</a:t>
            </a:r>
            <a:endParaRPr lang="en-US" sz="900" b="1" dirty="0">
              <a:solidFill>
                <a:schemeClr val="tx1"/>
              </a:solidFill>
            </a:endParaRPr>
          </a:p>
        </p:txBody>
      </p:sp>
      <p:sp>
        <p:nvSpPr>
          <p:cNvPr id="14" name="Left Arrow Callout 13"/>
          <p:cNvSpPr/>
          <p:nvPr/>
        </p:nvSpPr>
        <p:spPr>
          <a:xfrm rot="10800000">
            <a:off x="2329965" y="5415785"/>
            <a:ext cx="3962400" cy="1295400"/>
          </a:xfrm>
          <a:prstGeom prst="leftArrowCallout">
            <a:avLst>
              <a:gd name="adj1" fmla="val 10071"/>
              <a:gd name="adj2" fmla="val 25000"/>
              <a:gd name="adj3" fmla="val 31418"/>
              <a:gd name="adj4" fmla="val 834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900" dirty="0">
              <a:solidFill>
                <a:schemeClr val="tx1"/>
              </a:solidFill>
            </a:endParaRPr>
          </a:p>
        </p:txBody>
      </p:sp>
      <p:sp>
        <p:nvSpPr>
          <p:cNvPr id="7" name="TextBox 6"/>
          <p:cNvSpPr txBox="1"/>
          <p:nvPr/>
        </p:nvSpPr>
        <p:spPr>
          <a:xfrm>
            <a:off x="3947298" y="1200158"/>
            <a:ext cx="3645869" cy="246221"/>
          </a:xfrm>
          <a:prstGeom prst="rect">
            <a:avLst/>
          </a:prstGeom>
          <a:noFill/>
        </p:spPr>
        <p:txBody>
          <a:bodyPr wrap="square" rtlCol="0">
            <a:spAutoFit/>
          </a:bodyPr>
          <a:lstStyle/>
          <a:p>
            <a:pPr algn="ctr"/>
            <a:r>
              <a:rPr lang="en-US" sz="1000" b="1" u="sng" dirty="0">
                <a:hlinkClick r:id="rId6"/>
              </a:rPr>
              <a:t>New England Colonies</a:t>
            </a:r>
            <a:endParaRPr lang="en-US" sz="1000" b="1" u="sng" dirty="0"/>
          </a:p>
        </p:txBody>
      </p:sp>
      <p:sp>
        <p:nvSpPr>
          <p:cNvPr id="16" name="TextBox 15"/>
          <p:cNvSpPr txBox="1"/>
          <p:nvPr/>
        </p:nvSpPr>
        <p:spPr>
          <a:xfrm>
            <a:off x="4999182" y="2756809"/>
            <a:ext cx="3368965" cy="246221"/>
          </a:xfrm>
          <a:prstGeom prst="rect">
            <a:avLst/>
          </a:prstGeom>
          <a:noFill/>
        </p:spPr>
        <p:txBody>
          <a:bodyPr wrap="square" rtlCol="0">
            <a:spAutoFit/>
          </a:bodyPr>
          <a:lstStyle/>
          <a:p>
            <a:pPr algn="ctr"/>
            <a:r>
              <a:rPr lang="en-US" sz="1000" b="1" u="sng" dirty="0">
                <a:hlinkClick r:id="rId7"/>
              </a:rPr>
              <a:t>Middle Colonies</a:t>
            </a:r>
            <a:endParaRPr lang="en-US" sz="1000" b="1" u="sng" dirty="0"/>
          </a:p>
        </p:txBody>
      </p:sp>
      <p:sp>
        <p:nvSpPr>
          <p:cNvPr id="17" name="TextBox 16"/>
          <p:cNvSpPr txBox="1"/>
          <p:nvPr/>
        </p:nvSpPr>
        <p:spPr>
          <a:xfrm>
            <a:off x="2362199" y="5435754"/>
            <a:ext cx="3168166" cy="246221"/>
          </a:xfrm>
          <a:prstGeom prst="rect">
            <a:avLst/>
          </a:prstGeom>
          <a:noFill/>
        </p:spPr>
        <p:txBody>
          <a:bodyPr wrap="square" rtlCol="0">
            <a:spAutoFit/>
          </a:bodyPr>
          <a:lstStyle/>
          <a:p>
            <a:pPr algn="ctr"/>
            <a:r>
              <a:rPr lang="en-US" sz="1000" b="1" u="sng" dirty="0">
                <a:hlinkClick r:id="rId8"/>
              </a:rPr>
              <a:t>Southern Colonies</a:t>
            </a:r>
            <a:endParaRPr lang="en-US" sz="1000" b="1" u="sng" dirty="0"/>
          </a:p>
        </p:txBody>
      </p:sp>
      <p:sp>
        <p:nvSpPr>
          <p:cNvPr id="4" name="TextBox 3"/>
          <p:cNvSpPr txBox="1"/>
          <p:nvPr/>
        </p:nvSpPr>
        <p:spPr>
          <a:xfrm>
            <a:off x="2362199" y="5649357"/>
            <a:ext cx="3244366" cy="1061829"/>
          </a:xfrm>
          <a:prstGeom prst="rect">
            <a:avLst/>
          </a:prstGeom>
          <a:solidFill>
            <a:schemeClr val="bg1"/>
          </a:solidFill>
        </p:spPr>
        <p:txBody>
          <a:bodyPr wrap="square" rtlCol="0">
            <a:spAutoFit/>
          </a:bodyPr>
          <a:lstStyle/>
          <a:p>
            <a:r>
              <a:rPr lang="en-US" sz="900" dirty="0"/>
              <a:t>The Southern Colonies were </a:t>
            </a:r>
            <a:r>
              <a:rPr lang="en-US" sz="900" b="1" dirty="0"/>
              <a:t>Maryland, Virginia, North Carolina, South Carolina, and  Georgia. </a:t>
            </a:r>
            <a:r>
              <a:rPr lang="en-US" sz="900" dirty="0"/>
              <a:t>Most began as </a:t>
            </a:r>
            <a:r>
              <a:rPr lang="en-US" sz="900" b="1" dirty="0"/>
              <a:t>royal colonies</a:t>
            </a:r>
            <a:r>
              <a:rPr lang="en-US" sz="900" dirty="0"/>
              <a:t>.</a:t>
            </a:r>
            <a:r>
              <a:rPr lang="en-US" sz="900" b="1" dirty="0"/>
              <a:t> </a:t>
            </a:r>
            <a:r>
              <a:rPr lang="en-US" sz="900" dirty="0"/>
              <a:t>The geography  is flat, coastal plains with wide rivers. The warm summers and short winters provide a </a:t>
            </a:r>
            <a:r>
              <a:rPr lang="en-US" sz="900" b="1" dirty="0"/>
              <a:t>nearly year round growing season. </a:t>
            </a:r>
            <a:r>
              <a:rPr lang="en-US" sz="900" dirty="0"/>
              <a:t>The economy revolves around the </a:t>
            </a:r>
            <a:r>
              <a:rPr lang="en-US" sz="900" b="1" dirty="0"/>
              <a:t>plantation system – cash crops grown with slave labor. </a:t>
            </a:r>
            <a:r>
              <a:rPr lang="en-US" sz="900" dirty="0"/>
              <a:t>The major cash crops were tobacco, rice, and indigo.</a:t>
            </a:r>
            <a:endParaRPr lang="en-US" sz="900" b="1" dirty="0"/>
          </a:p>
        </p:txBody>
      </p:sp>
      <p:pic>
        <p:nvPicPr>
          <p:cNvPr id="18" name="Picture 17">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8" name="Slide Number Placeholder 7"/>
          <p:cNvSpPr>
            <a:spLocks noGrp="1"/>
          </p:cNvSpPr>
          <p:nvPr>
            <p:ph type="sldNum" sz="quarter" idx="12"/>
          </p:nvPr>
        </p:nvSpPr>
        <p:spPr/>
        <p:txBody>
          <a:bodyPr/>
          <a:lstStyle/>
          <a:p>
            <a:fld id="{37281B73-CC8C-48DE-8BC7-F455B6DC89A0}" type="slidenum">
              <a:rPr lang="en-US" smtClean="0"/>
              <a:t>4</a:t>
            </a:fld>
            <a:endParaRPr lang="en-US"/>
          </a:p>
        </p:txBody>
      </p:sp>
    </p:spTree>
    <p:extLst>
      <p:ext uri="{BB962C8B-B14F-4D97-AF65-F5344CB8AC3E}">
        <p14:creationId xmlns:p14="http://schemas.microsoft.com/office/powerpoint/2010/main" val="165466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7" grpId="0"/>
      <p:bldP spid="16" grpId="0"/>
      <p:bldP spid="17"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1241150"/>
            <a:ext cx="7315199" cy="400110"/>
          </a:xfrm>
          <a:prstGeom prst="rect">
            <a:avLst/>
          </a:prstGeom>
          <a:solidFill>
            <a:schemeClr val="accent3">
              <a:lumMod val="50000"/>
            </a:schemeClr>
          </a:solidFill>
        </p:spPr>
        <p:txBody>
          <a:bodyPr wrap="square" rtlCol="0">
            <a:spAutoFit/>
          </a:bodyPr>
          <a:lstStyle/>
          <a:p>
            <a:pPr algn="ctr"/>
            <a:r>
              <a:rPr lang="en-US" sz="2000" b="1" dirty="0">
                <a:solidFill>
                  <a:schemeClr val="accent3">
                    <a:lumMod val="20000"/>
                    <a:lumOff val="80000"/>
                  </a:schemeClr>
                </a:solidFill>
              </a:rPr>
              <a:t>ECONOMIC ACTIVITY </a:t>
            </a:r>
          </a:p>
        </p:txBody>
      </p:sp>
      <p:cxnSp>
        <p:nvCxnSpPr>
          <p:cNvPr id="3" name="Straight Connector 2"/>
          <p:cNvCxnSpPr/>
          <p:nvPr/>
        </p:nvCxnSpPr>
        <p:spPr>
          <a:xfrm>
            <a:off x="4566626" y="1629556"/>
            <a:ext cx="0" cy="5311063"/>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90600" y="138545"/>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75000"/>
                  </a:schemeClr>
                </a:solidFill>
              </a:rPr>
              <a:t>THE ENGLISH IN AMERICA</a:t>
            </a:r>
            <a:endParaRPr lang="en-US" sz="1400" b="1" dirty="0">
              <a:solidFill>
                <a:schemeClr val="accent3">
                  <a:lumMod val="75000"/>
                </a:schemeClr>
              </a:solidFill>
            </a:endParaRPr>
          </a:p>
        </p:txBody>
      </p:sp>
      <p:sp>
        <p:nvSpPr>
          <p:cNvPr id="5" name="TextBox 4"/>
          <p:cNvSpPr txBox="1"/>
          <p:nvPr/>
        </p:nvSpPr>
        <p:spPr>
          <a:xfrm>
            <a:off x="985226" y="625609"/>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75000"/>
                  </a:schemeClr>
                </a:solidFill>
              </a:rPr>
              <a:t>THE 13 COLONIES</a:t>
            </a:r>
            <a:endParaRPr lang="en-US" sz="1400" b="1" dirty="0">
              <a:solidFill>
                <a:schemeClr val="accent3">
                  <a:lumMod val="75000"/>
                </a:schemeClr>
              </a:solidFill>
            </a:endParaRPr>
          </a:p>
        </p:txBody>
      </p:sp>
      <p:pic>
        <p:nvPicPr>
          <p:cNvPr id="6" name="Picture 4" descr="http://oregonstate.edu/instruct/phl302/distance_arc/images/triangu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846" y="2756470"/>
            <a:ext cx="3224880" cy="2869381"/>
          </a:xfrm>
          <a:prstGeom prst="rect">
            <a:avLst/>
          </a:prstGeom>
          <a:noFill/>
          <a:ln w="28575">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7" name="Picture 2" descr="http://library.thinkquest.org/TQ0312848/Media/13colonie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84" y="3453723"/>
            <a:ext cx="688112" cy="12275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picturesofengland.com/images/england_flags/england-flag-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60" t="10452" r="9288" b="14963"/>
          <a:stretch/>
        </p:blipFill>
        <p:spPr bwMode="auto">
          <a:xfrm>
            <a:off x="2971800" y="3724587"/>
            <a:ext cx="1216542"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urved Left Arrow 8"/>
          <p:cNvSpPr/>
          <p:nvPr/>
        </p:nvSpPr>
        <p:spPr>
          <a:xfrm rot="16200000">
            <a:off x="1856670" y="2306913"/>
            <a:ext cx="517029" cy="2151605"/>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5400000">
            <a:off x="1796106" y="3709089"/>
            <a:ext cx="489540" cy="2235994"/>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959826" y="2251468"/>
            <a:ext cx="2268109" cy="646331"/>
          </a:xfrm>
          <a:prstGeom prst="rect">
            <a:avLst/>
          </a:prstGeom>
          <a:solidFill>
            <a:schemeClr val="accent3">
              <a:lumMod val="75000"/>
            </a:schemeClr>
          </a:solidFill>
        </p:spPr>
        <p:txBody>
          <a:bodyPr wrap="square" rtlCol="0">
            <a:spAutoFit/>
          </a:bodyPr>
          <a:lstStyle/>
          <a:p>
            <a:pPr algn="ctr"/>
            <a:r>
              <a:rPr lang="en-US" sz="1200" dirty="0">
                <a:solidFill>
                  <a:schemeClr val="bg1"/>
                </a:solidFill>
              </a:rPr>
              <a:t>Colonies sent natural resources back to the parent country  (timber, crops, furs, iron, etc.)</a:t>
            </a:r>
          </a:p>
        </p:txBody>
      </p:sp>
      <p:sp>
        <p:nvSpPr>
          <p:cNvPr id="12" name="TextBox 11"/>
          <p:cNvSpPr txBox="1"/>
          <p:nvPr/>
        </p:nvSpPr>
        <p:spPr>
          <a:xfrm>
            <a:off x="790659" y="5218246"/>
            <a:ext cx="2649051" cy="646331"/>
          </a:xfrm>
          <a:prstGeom prst="rect">
            <a:avLst/>
          </a:prstGeom>
          <a:solidFill>
            <a:schemeClr val="accent3">
              <a:lumMod val="75000"/>
            </a:schemeClr>
          </a:solidFill>
        </p:spPr>
        <p:txBody>
          <a:bodyPr wrap="square" rtlCol="0">
            <a:spAutoFit/>
          </a:bodyPr>
          <a:lstStyle/>
          <a:p>
            <a:pPr algn="ctr"/>
            <a:r>
              <a:rPr lang="en-US" sz="1200" dirty="0">
                <a:solidFill>
                  <a:schemeClr val="bg1"/>
                </a:solidFill>
              </a:rPr>
              <a:t>The parent country would sell manufactured goods back to the colonies to make a profit.</a:t>
            </a:r>
          </a:p>
        </p:txBody>
      </p:sp>
      <p:sp>
        <p:nvSpPr>
          <p:cNvPr id="13" name="TextBox 12"/>
          <p:cNvSpPr txBox="1"/>
          <p:nvPr/>
        </p:nvSpPr>
        <p:spPr>
          <a:xfrm>
            <a:off x="1006879" y="1641260"/>
            <a:ext cx="3429000" cy="307777"/>
          </a:xfrm>
          <a:prstGeom prst="rect">
            <a:avLst/>
          </a:prstGeom>
          <a:solidFill>
            <a:schemeClr val="accent3">
              <a:lumMod val="20000"/>
              <a:lumOff val="80000"/>
            </a:schemeClr>
          </a:solidFill>
        </p:spPr>
        <p:txBody>
          <a:bodyPr wrap="square" rtlCol="0">
            <a:spAutoFit/>
          </a:bodyPr>
          <a:lstStyle/>
          <a:p>
            <a:pPr algn="ctr"/>
            <a:r>
              <a:rPr lang="en-US" sz="1400" b="1" dirty="0">
                <a:solidFill>
                  <a:schemeClr val="accent3">
                    <a:lumMod val="50000"/>
                  </a:schemeClr>
                </a:solidFill>
              </a:rPr>
              <a:t>MERCANTILISM</a:t>
            </a:r>
          </a:p>
        </p:txBody>
      </p:sp>
      <p:sp>
        <p:nvSpPr>
          <p:cNvPr id="14" name="TextBox 13"/>
          <p:cNvSpPr txBox="1"/>
          <p:nvPr/>
        </p:nvSpPr>
        <p:spPr>
          <a:xfrm>
            <a:off x="4688569" y="1645994"/>
            <a:ext cx="3429000" cy="307777"/>
          </a:xfrm>
          <a:prstGeom prst="rect">
            <a:avLst/>
          </a:prstGeom>
          <a:solidFill>
            <a:schemeClr val="accent3">
              <a:lumMod val="20000"/>
              <a:lumOff val="80000"/>
            </a:schemeClr>
          </a:solidFill>
        </p:spPr>
        <p:txBody>
          <a:bodyPr wrap="square" rtlCol="0">
            <a:spAutoFit/>
          </a:bodyPr>
          <a:lstStyle/>
          <a:p>
            <a:pPr algn="ctr"/>
            <a:r>
              <a:rPr lang="en-US" sz="1400" b="1" dirty="0">
                <a:solidFill>
                  <a:schemeClr val="accent3">
                    <a:lumMod val="50000"/>
                  </a:schemeClr>
                </a:solidFill>
              </a:rPr>
              <a:t>TRIANGULAR TRADE</a:t>
            </a:r>
          </a:p>
        </p:txBody>
      </p:sp>
      <p:sp>
        <p:nvSpPr>
          <p:cNvPr id="15" name="TextBox 14"/>
          <p:cNvSpPr txBox="1"/>
          <p:nvPr/>
        </p:nvSpPr>
        <p:spPr>
          <a:xfrm>
            <a:off x="228600" y="5943600"/>
            <a:ext cx="4114800" cy="646331"/>
          </a:xfrm>
          <a:prstGeom prst="rect">
            <a:avLst/>
          </a:prstGeom>
          <a:solidFill>
            <a:schemeClr val="accent3">
              <a:lumMod val="20000"/>
              <a:lumOff val="80000"/>
            </a:schemeClr>
          </a:solidFill>
        </p:spPr>
        <p:txBody>
          <a:bodyPr wrap="square" rtlCol="0">
            <a:spAutoFit/>
          </a:bodyPr>
          <a:lstStyle/>
          <a:p>
            <a:pPr algn="ctr"/>
            <a:r>
              <a:rPr lang="en-US" sz="1200" b="1" dirty="0">
                <a:solidFill>
                  <a:schemeClr val="accent3">
                    <a:lumMod val="50000"/>
                  </a:schemeClr>
                </a:solidFill>
              </a:rPr>
              <a:t>The parent country always benefitted the most from this system. They even passed laws to force colonists to trade only with them.</a:t>
            </a:r>
          </a:p>
        </p:txBody>
      </p:sp>
      <p:pic>
        <p:nvPicPr>
          <p:cNvPr id="3074" name="Picture 2" descr="http://media.web.britannica.com/eb-media/58/85158-004-F9837DC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7473" y="5825906"/>
            <a:ext cx="1843086" cy="57638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49522" y="5071853"/>
            <a:ext cx="1828800" cy="707886"/>
          </a:xfrm>
          <a:prstGeom prst="rect">
            <a:avLst/>
          </a:prstGeom>
          <a:solidFill>
            <a:schemeClr val="accent3">
              <a:lumMod val="20000"/>
              <a:lumOff val="80000"/>
            </a:schemeClr>
          </a:solidFill>
          <a:ln w="38100">
            <a:solidFill>
              <a:schemeClr val="tx1"/>
            </a:solidFill>
          </a:ln>
        </p:spPr>
        <p:txBody>
          <a:bodyPr wrap="square" rtlCol="0">
            <a:spAutoFit/>
          </a:bodyPr>
          <a:lstStyle/>
          <a:p>
            <a:r>
              <a:rPr lang="en-US" sz="1000" dirty="0">
                <a:solidFill>
                  <a:schemeClr val="accent3">
                    <a:lumMod val="50000"/>
                  </a:schemeClr>
                </a:solidFill>
              </a:rPr>
              <a:t>The </a:t>
            </a:r>
            <a:r>
              <a:rPr lang="en-US" sz="1000" b="1" dirty="0">
                <a:solidFill>
                  <a:schemeClr val="accent3">
                    <a:lumMod val="50000"/>
                  </a:schemeClr>
                </a:solidFill>
              </a:rPr>
              <a:t>Middle Passage </a:t>
            </a:r>
            <a:r>
              <a:rPr lang="en-US" sz="1000" dirty="0">
                <a:solidFill>
                  <a:schemeClr val="accent3">
                    <a:lumMod val="50000"/>
                  </a:schemeClr>
                </a:solidFill>
              </a:rPr>
              <a:t>was the leg of the triangular trade that saw the importation of slaves to America.</a:t>
            </a:r>
          </a:p>
        </p:txBody>
      </p:sp>
      <p:pic>
        <p:nvPicPr>
          <p:cNvPr id="3076" name="Picture 4" descr="http://theslaveship.clevelandhistory.org/files/2011/12/Wildfi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195" y="5432723"/>
            <a:ext cx="1752451" cy="125475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V="1">
            <a:off x="6678322" y="4876800"/>
            <a:ext cx="193964" cy="1950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67865" y="2057400"/>
            <a:ext cx="2414878" cy="646331"/>
          </a:xfrm>
          <a:prstGeom prst="rect">
            <a:avLst/>
          </a:prstGeom>
          <a:solidFill>
            <a:schemeClr val="accent3">
              <a:lumMod val="75000"/>
            </a:schemeClr>
          </a:solidFill>
        </p:spPr>
        <p:txBody>
          <a:bodyPr wrap="square" rtlCol="0">
            <a:spAutoFit/>
          </a:bodyPr>
          <a:lstStyle/>
          <a:p>
            <a:pPr algn="ctr"/>
            <a:r>
              <a:rPr lang="en-US" sz="1200" dirty="0">
                <a:solidFill>
                  <a:schemeClr val="bg1"/>
                </a:solidFill>
              </a:rPr>
              <a:t>System of trade between the colonies, Europe or Africa, and the West Indies.</a:t>
            </a:r>
          </a:p>
        </p:txBody>
      </p:sp>
      <p:pic>
        <p:nvPicPr>
          <p:cNvPr id="22" name="Picture 2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19" name="Slide Number Placeholder 18"/>
          <p:cNvSpPr>
            <a:spLocks noGrp="1"/>
          </p:cNvSpPr>
          <p:nvPr>
            <p:ph type="sldNum" sz="quarter" idx="12"/>
          </p:nvPr>
        </p:nvSpPr>
        <p:spPr/>
        <p:txBody>
          <a:bodyPr/>
          <a:lstStyle/>
          <a:p>
            <a:fld id="{37281B73-CC8C-48DE-8BC7-F455B6DC89A0}" type="slidenum">
              <a:rPr lang="en-US" smtClean="0"/>
              <a:t>5</a:t>
            </a:fld>
            <a:endParaRPr lang="en-US"/>
          </a:p>
        </p:txBody>
      </p:sp>
    </p:spTree>
    <p:extLst>
      <p:ext uri="{BB962C8B-B14F-4D97-AF65-F5344CB8AC3E}">
        <p14:creationId xmlns:p14="http://schemas.microsoft.com/office/powerpoint/2010/main" val="27021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anim calcmode="lin" valueType="num">
                                      <p:cBhvr>
                                        <p:cTn id="40" dur="2000" fill="hold"/>
                                        <p:tgtEl>
                                          <p:spTgt spid="15"/>
                                        </p:tgtEl>
                                        <p:attrNameLst>
                                          <p:attrName>ppt_w</p:attrName>
                                        </p:attrNameLst>
                                      </p:cBhvr>
                                      <p:tavLst>
                                        <p:tav tm="0" fmla="#ppt_w*sin(2.5*pi*$)">
                                          <p:val>
                                            <p:fltVal val="0"/>
                                          </p:val>
                                        </p:tav>
                                        <p:tav tm="100000">
                                          <p:val>
                                            <p:fltVal val="1"/>
                                          </p:val>
                                        </p:tav>
                                      </p:tavLst>
                                    </p:anim>
                                    <p:anim calcmode="lin" valueType="num">
                                      <p:cBhvr>
                                        <p:cTn id="4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07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rot="16200000">
            <a:off x="4136927" y="4407477"/>
            <a:ext cx="585355" cy="4572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1737146">
            <a:off x="5623346" y="3938813"/>
            <a:ext cx="585355" cy="4572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0316164">
            <a:off x="2587275" y="3947617"/>
            <a:ext cx="585355" cy="4572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8269669">
            <a:off x="5484971" y="2713385"/>
            <a:ext cx="585355" cy="4572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2352332">
            <a:off x="2763638" y="2708207"/>
            <a:ext cx="585355" cy="457200"/>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2" descr="https://kinvalley.com/wp-content/uploads/US-Constit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4377" y="3000439"/>
            <a:ext cx="2150456" cy="134296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75000"/>
                  </a:schemeClr>
                </a:solidFill>
              </a:rPr>
              <a:t>THE ENGLISH IN AMERICA</a:t>
            </a:r>
            <a:endParaRPr lang="en-US" sz="1400" b="1" dirty="0">
              <a:solidFill>
                <a:schemeClr val="accent3">
                  <a:lumMod val="75000"/>
                </a:schemeClr>
              </a:solidFill>
            </a:endParaRPr>
          </a:p>
        </p:txBody>
      </p:sp>
      <p:sp>
        <p:nvSpPr>
          <p:cNvPr id="28" name="TextBox 27"/>
          <p:cNvSpPr txBox="1"/>
          <p:nvPr/>
        </p:nvSpPr>
        <p:spPr>
          <a:xfrm>
            <a:off x="990599" y="636696"/>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75000"/>
                  </a:schemeClr>
                </a:solidFill>
              </a:rPr>
              <a:t>REPRESENTATIVE GOVERNMENT BEGINS</a:t>
            </a:r>
            <a:endParaRPr lang="en-US" sz="1400" b="1" dirty="0">
              <a:solidFill>
                <a:schemeClr val="accent3">
                  <a:lumMod val="75000"/>
                </a:schemeClr>
              </a:solidFill>
            </a:endParaRPr>
          </a:p>
        </p:txBody>
      </p:sp>
      <p:sp>
        <p:nvSpPr>
          <p:cNvPr id="29" name="TextBox 28"/>
          <p:cNvSpPr txBox="1"/>
          <p:nvPr/>
        </p:nvSpPr>
        <p:spPr>
          <a:xfrm>
            <a:off x="3286605" y="3746318"/>
            <a:ext cx="2304433" cy="523220"/>
          </a:xfrm>
          <a:prstGeom prst="rect">
            <a:avLst/>
          </a:prstGeom>
          <a:solidFill>
            <a:schemeClr val="accent3">
              <a:lumMod val="20000"/>
              <a:lumOff val="80000"/>
            </a:schemeClr>
          </a:solidFill>
        </p:spPr>
        <p:txBody>
          <a:bodyPr wrap="square" rtlCol="0">
            <a:spAutoFit/>
          </a:bodyPr>
          <a:lstStyle/>
          <a:p>
            <a:pPr algn="ctr"/>
            <a:r>
              <a:rPr lang="en-US" sz="1400" dirty="0"/>
              <a:t>Representative Government (self-government)</a:t>
            </a:r>
          </a:p>
        </p:txBody>
      </p:sp>
      <p:sp>
        <p:nvSpPr>
          <p:cNvPr id="30" name="Rounded Rectangle 29"/>
          <p:cNvSpPr/>
          <p:nvPr/>
        </p:nvSpPr>
        <p:spPr>
          <a:xfrm>
            <a:off x="1424708" y="1143000"/>
            <a:ext cx="2286000" cy="16764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u="sng" dirty="0">
                <a:solidFill>
                  <a:schemeClr val="tx1"/>
                </a:solidFill>
              </a:rPr>
              <a:t>Magna </a:t>
            </a:r>
            <a:r>
              <a:rPr lang="en-US" sz="900" b="1" u="sng" dirty="0" err="1">
                <a:solidFill>
                  <a:schemeClr val="tx1"/>
                </a:solidFill>
              </a:rPr>
              <a:t>Carta</a:t>
            </a:r>
            <a:endParaRPr lang="en-US" sz="900" b="1" u="sng" dirty="0">
              <a:solidFill>
                <a:schemeClr val="tx1"/>
              </a:solidFill>
            </a:endParaRPr>
          </a:p>
          <a:p>
            <a:endParaRPr lang="en-US" sz="900" b="1" u="sng" dirty="0">
              <a:solidFill>
                <a:schemeClr val="tx1"/>
              </a:solidFill>
            </a:endParaRPr>
          </a:p>
          <a:p>
            <a:r>
              <a:rPr lang="en-US" sz="900" dirty="0">
                <a:solidFill>
                  <a:schemeClr val="tx1"/>
                </a:solidFill>
              </a:rPr>
              <a:t>This “Great Charter” was signed by King John of England in 1215.  This  document </a:t>
            </a:r>
            <a:r>
              <a:rPr lang="en-US" sz="900" b="1" dirty="0">
                <a:solidFill>
                  <a:schemeClr val="tx1"/>
                </a:solidFill>
              </a:rPr>
              <a:t>limited the power of the king </a:t>
            </a:r>
            <a:r>
              <a:rPr lang="en-US" sz="900" dirty="0">
                <a:solidFill>
                  <a:schemeClr val="tx1"/>
                </a:solidFill>
              </a:rPr>
              <a:t>and protected the rights of some of  his subjects (only the nobles).</a:t>
            </a:r>
          </a:p>
          <a:p>
            <a:endParaRPr lang="en-US" sz="900" dirty="0">
              <a:solidFill>
                <a:schemeClr val="tx1"/>
              </a:solidFill>
            </a:endParaRPr>
          </a:p>
          <a:p>
            <a:endParaRPr lang="en-US" sz="900" dirty="0">
              <a:solidFill>
                <a:schemeClr val="tx1"/>
              </a:solidFill>
            </a:endParaRPr>
          </a:p>
        </p:txBody>
      </p:sp>
      <p:sp>
        <p:nvSpPr>
          <p:cNvPr id="31" name="Rounded Rectangle 30"/>
          <p:cNvSpPr/>
          <p:nvPr/>
        </p:nvSpPr>
        <p:spPr>
          <a:xfrm>
            <a:off x="6096000" y="3360014"/>
            <a:ext cx="2286000" cy="16764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u="sng" dirty="0">
                <a:solidFill>
                  <a:schemeClr val="tx1"/>
                </a:solidFill>
              </a:rPr>
              <a:t>Mayflower Compact</a:t>
            </a:r>
          </a:p>
          <a:p>
            <a:endParaRPr lang="en-US" sz="900" dirty="0">
              <a:solidFill>
                <a:schemeClr val="tx1"/>
              </a:solidFill>
            </a:endParaRPr>
          </a:p>
          <a:p>
            <a:r>
              <a:rPr lang="en-US" sz="900" dirty="0">
                <a:solidFill>
                  <a:schemeClr val="tx1"/>
                </a:solidFill>
              </a:rPr>
              <a:t>Signed in 1620 aboard the Mayflower.</a:t>
            </a:r>
          </a:p>
          <a:p>
            <a:endParaRPr lang="en-US" sz="900" dirty="0">
              <a:solidFill>
                <a:schemeClr val="tx1"/>
              </a:solidFill>
            </a:endParaRPr>
          </a:p>
          <a:p>
            <a:r>
              <a:rPr lang="en-US" sz="900" dirty="0">
                <a:solidFill>
                  <a:schemeClr val="tx1"/>
                </a:solidFill>
              </a:rPr>
              <a:t>This was an agreement among the Plymouth settlers for </a:t>
            </a:r>
            <a:r>
              <a:rPr lang="en-US" sz="900" b="1" dirty="0">
                <a:solidFill>
                  <a:schemeClr val="tx1"/>
                </a:solidFill>
              </a:rPr>
              <a:t>self government </a:t>
            </a:r>
            <a:r>
              <a:rPr lang="en-US" sz="900" dirty="0">
                <a:solidFill>
                  <a:schemeClr val="tx1"/>
                </a:solidFill>
              </a:rPr>
              <a:t>for the good of the colony.  They would use town hall meetings and majority rule to decide.</a:t>
            </a:r>
          </a:p>
        </p:txBody>
      </p:sp>
      <p:sp>
        <p:nvSpPr>
          <p:cNvPr id="32" name="Rounded Rectangle 31"/>
          <p:cNvSpPr/>
          <p:nvPr/>
        </p:nvSpPr>
        <p:spPr>
          <a:xfrm>
            <a:off x="3286605" y="4718646"/>
            <a:ext cx="2286000" cy="16764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u="sng" dirty="0">
                <a:solidFill>
                  <a:schemeClr val="tx1"/>
                </a:solidFill>
              </a:rPr>
              <a:t>Fundamental Orders of Connecticut </a:t>
            </a:r>
          </a:p>
          <a:p>
            <a:endParaRPr lang="en-US" sz="900" dirty="0">
              <a:solidFill>
                <a:schemeClr val="tx1"/>
              </a:solidFill>
            </a:endParaRPr>
          </a:p>
          <a:p>
            <a:r>
              <a:rPr lang="en-US" sz="900" dirty="0">
                <a:solidFill>
                  <a:schemeClr val="tx1"/>
                </a:solidFill>
              </a:rPr>
              <a:t>Created in 1639, this was the </a:t>
            </a:r>
            <a:r>
              <a:rPr lang="en-US" sz="900" b="1" dirty="0">
                <a:solidFill>
                  <a:schemeClr val="tx1"/>
                </a:solidFill>
              </a:rPr>
              <a:t>first written constitution </a:t>
            </a:r>
            <a:r>
              <a:rPr lang="en-US" sz="900" dirty="0">
                <a:solidFill>
                  <a:schemeClr val="tx1"/>
                </a:solidFill>
              </a:rPr>
              <a:t>in  America.  It provided a detailed plan of government in which power rested with the people.</a:t>
            </a: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p:txBody>
      </p:sp>
      <p:sp>
        <p:nvSpPr>
          <p:cNvPr id="33" name="Rounded Rectangle 32"/>
          <p:cNvSpPr/>
          <p:nvPr/>
        </p:nvSpPr>
        <p:spPr>
          <a:xfrm>
            <a:off x="457200" y="3338018"/>
            <a:ext cx="2286000" cy="16764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u="sng" dirty="0">
                <a:solidFill>
                  <a:schemeClr val="tx1"/>
                </a:solidFill>
              </a:rPr>
              <a:t>English Bill of Rights</a:t>
            </a:r>
          </a:p>
          <a:p>
            <a:endParaRPr lang="en-US" sz="900" dirty="0">
              <a:solidFill>
                <a:schemeClr val="tx1"/>
              </a:solidFill>
            </a:endParaRPr>
          </a:p>
          <a:p>
            <a:r>
              <a:rPr lang="en-US" sz="900" dirty="0">
                <a:solidFill>
                  <a:schemeClr val="tx1"/>
                </a:solidFill>
              </a:rPr>
              <a:t>In 1689, William &amp; Mary, the rulers of England agreed to the English Bill of Rights. This  greatly limited the power of the monarchy and </a:t>
            </a:r>
            <a:r>
              <a:rPr lang="en-US" sz="900" b="1" dirty="0">
                <a:solidFill>
                  <a:schemeClr val="tx1"/>
                </a:solidFill>
              </a:rPr>
              <a:t>protected the rights of all English people.</a:t>
            </a:r>
          </a:p>
          <a:p>
            <a:endParaRPr lang="en-US" sz="900" b="1" dirty="0">
              <a:solidFill>
                <a:schemeClr val="tx1"/>
              </a:solidFill>
            </a:endParaRPr>
          </a:p>
        </p:txBody>
      </p:sp>
      <p:sp>
        <p:nvSpPr>
          <p:cNvPr id="34" name="Rounded Rectangle 33"/>
          <p:cNvSpPr/>
          <p:nvPr/>
        </p:nvSpPr>
        <p:spPr>
          <a:xfrm>
            <a:off x="5257800" y="1143000"/>
            <a:ext cx="2286000" cy="16764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u="sng" dirty="0">
                <a:solidFill>
                  <a:schemeClr val="tx1"/>
                </a:solidFill>
              </a:rPr>
              <a:t>House of Burgesses</a:t>
            </a:r>
          </a:p>
          <a:p>
            <a:endParaRPr lang="en-US" sz="900" dirty="0">
              <a:solidFill>
                <a:schemeClr val="tx1"/>
              </a:solidFill>
            </a:endParaRPr>
          </a:p>
          <a:p>
            <a:r>
              <a:rPr lang="en-US" sz="900" dirty="0">
                <a:solidFill>
                  <a:schemeClr val="tx1"/>
                </a:solidFill>
              </a:rPr>
              <a:t>This Virginia  group began in 1619 was the </a:t>
            </a:r>
            <a:r>
              <a:rPr lang="en-US" sz="900" b="1" dirty="0">
                <a:solidFill>
                  <a:schemeClr val="tx1"/>
                </a:solidFill>
              </a:rPr>
              <a:t>first elected representative body</a:t>
            </a:r>
            <a:r>
              <a:rPr lang="en-US" sz="900" dirty="0">
                <a:solidFill>
                  <a:schemeClr val="tx1"/>
                </a:solidFill>
              </a:rPr>
              <a:t> in America. </a:t>
            </a:r>
          </a:p>
          <a:p>
            <a:endParaRPr lang="en-US" sz="900" dirty="0">
              <a:solidFill>
                <a:schemeClr val="tx1"/>
              </a:solidFill>
            </a:endParaRPr>
          </a:p>
          <a:p>
            <a:r>
              <a:rPr lang="en-US" sz="900" dirty="0">
                <a:solidFill>
                  <a:schemeClr val="tx1"/>
                </a:solidFill>
              </a:rPr>
              <a:t>It would later inspire our House of Representatives.</a:t>
            </a:r>
          </a:p>
          <a:p>
            <a:endParaRPr lang="en-US" sz="900" dirty="0">
              <a:solidFill>
                <a:schemeClr val="tx1"/>
              </a:solidFill>
            </a:endParaRPr>
          </a:p>
        </p:txBody>
      </p:sp>
      <p:pic>
        <p:nvPicPr>
          <p:cNvPr id="35" name="Picture 2" descr="http://virginiahumanities.org/files/2012/02/king-john-magna-cart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90" t="8558" r="5939" b="3512"/>
          <a:stretch/>
        </p:blipFill>
        <p:spPr bwMode="auto">
          <a:xfrm>
            <a:off x="79204" y="1652905"/>
            <a:ext cx="1297011" cy="9613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history.org/almanack/places/hb/images/capitolburgess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2291" y="1652905"/>
            <a:ext cx="1322411" cy="9627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endtimepilgrim.org/mayflow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7927" y="5105400"/>
            <a:ext cx="1099933" cy="130525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1.bp.blogspot.com/-uLc1_fYRGt8/TxCoRHT6xpI/AAAAAAAAAbI/VdMncjxRJrM/s1600/1818+cons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4" b="37702"/>
          <a:stretch/>
        </p:blipFill>
        <p:spPr bwMode="auto">
          <a:xfrm>
            <a:off x="2835855" y="5837311"/>
            <a:ext cx="833000" cy="98465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1-ps.googleusercontent.com/h/www.landofthebrave.info/images/william-mary-1689.jpg.pagespeed.ce.eJnoCwZa_F.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387" r="2673" b="19905"/>
          <a:stretch/>
        </p:blipFill>
        <p:spPr bwMode="auto">
          <a:xfrm>
            <a:off x="253345" y="5072888"/>
            <a:ext cx="1474509" cy="10562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3" name="Slide Number Placeholder 2"/>
          <p:cNvSpPr>
            <a:spLocks noGrp="1"/>
          </p:cNvSpPr>
          <p:nvPr>
            <p:ph type="sldNum" sz="quarter" idx="12"/>
          </p:nvPr>
        </p:nvSpPr>
        <p:spPr/>
        <p:txBody>
          <a:bodyPr/>
          <a:lstStyle/>
          <a:p>
            <a:fld id="{37281B73-CC8C-48DE-8BC7-F455B6DC89A0}" type="slidenum">
              <a:rPr lang="en-US" smtClean="0"/>
              <a:t>6</a:t>
            </a:fld>
            <a:endParaRPr lang="en-US"/>
          </a:p>
        </p:txBody>
      </p:sp>
    </p:spTree>
    <p:extLst>
      <p:ext uri="{BB962C8B-B14F-4D97-AF65-F5344CB8AC3E}">
        <p14:creationId xmlns:p14="http://schemas.microsoft.com/office/powerpoint/2010/main" val="263139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75000"/>
                  </a:schemeClr>
                </a:solidFill>
              </a:rPr>
              <a:t>EXPLORATION &amp; COLONIZATION</a:t>
            </a:r>
            <a:endParaRPr lang="en-US" sz="1400" b="1" dirty="0">
              <a:solidFill>
                <a:schemeClr val="accent3">
                  <a:lumMod val="75000"/>
                </a:schemeClr>
              </a:solidFill>
            </a:endParaRPr>
          </a:p>
        </p:txBody>
      </p:sp>
      <p:sp>
        <p:nvSpPr>
          <p:cNvPr id="3" name="TextBox 2"/>
          <p:cNvSpPr txBox="1"/>
          <p:nvPr/>
        </p:nvSpPr>
        <p:spPr>
          <a:xfrm>
            <a:off x="990599" y="636696"/>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3">
                    <a:lumMod val="75000"/>
                  </a:schemeClr>
                </a:solidFill>
              </a:rPr>
              <a:t>IMPORTANT PEOPLE AND TERMS</a:t>
            </a:r>
            <a:endParaRPr lang="en-US" sz="1400" b="1" dirty="0">
              <a:solidFill>
                <a:schemeClr val="accent3">
                  <a:lumMod val="75000"/>
                </a:schemeClr>
              </a:solidFill>
            </a:endParaRPr>
          </a:p>
        </p:txBody>
      </p:sp>
      <p:sp>
        <p:nvSpPr>
          <p:cNvPr id="4" name="TextBox 3"/>
          <p:cNvSpPr txBox="1"/>
          <p:nvPr/>
        </p:nvSpPr>
        <p:spPr>
          <a:xfrm>
            <a:off x="136847" y="1237858"/>
            <a:ext cx="4435152" cy="5339923"/>
          </a:xfrm>
          <a:prstGeom prst="rect">
            <a:avLst/>
          </a:prstGeom>
          <a:solidFill>
            <a:schemeClr val="accent3">
              <a:lumMod val="20000"/>
              <a:lumOff val="80000"/>
            </a:schemeClr>
          </a:solidFill>
        </p:spPr>
        <p:txBody>
          <a:bodyPr wrap="square" rtlCol="0">
            <a:spAutoFit/>
          </a:bodyPr>
          <a:lstStyle/>
          <a:p>
            <a:r>
              <a:rPr lang="en-US" sz="1100" b="1" dirty="0"/>
              <a:t>Three </a:t>
            </a:r>
            <a:r>
              <a:rPr lang="en-US" sz="1100" b="1" dirty="0" err="1"/>
              <a:t>Gs</a:t>
            </a:r>
            <a:r>
              <a:rPr lang="en-US" sz="1100" b="1" dirty="0"/>
              <a:t> </a:t>
            </a:r>
            <a:r>
              <a:rPr lang="en-US" sz="1100" dirty="0"/>
              <a:t>– God, Gold, Glory refer to the economic, social, and political reasons for exploration.</a:t>
            </a:r>
          </a:p>
          <a:p>
            <a:endParaRPr lang="en-US" sz="1100" dirty="0"/>
          </a:p>
          <a:p>
            <a:r>
              <a:rPr lang="en-US" sz="1100" b="1" dirty="0"/>
              <a:t>1607</a:t>
            </a:r>
            <a:r>
              <a:rPr lang="en-US" sz="1100" dirty="0"/>
              <a:t> – founding of Jamestown</a:t>
            </a:r>
          </a:p>
          <a:p>
            <a:endParaRPr lang="en-US" sz="1100" dirty="0"/>
          </a:p>
          <a:p>
            <a:r>
              <a:rPr lang="en-US" sz="1100" b="1" dirty="0"/>
              <a:t>1620</a:t>
            </a:r>
            <a:r>
              <a:rPr lang="en-US" sz="1100" dirty="0"/>
              <a:t> – Mayflower Compact written</a:t>
            </a:r>
          </a:p>
          <a:p>
            <a:endParaRPr lang="en-US" sz="1100" dirty="0"/>
          </a:p>
          <a:p>
            <a:r>
              <a:rPr lang="en-US" sz="1100" b="1" dirty="0"/>
              <a:t>Jamestown</a:t>
            </a:r>
            <a:r>
              <a:rPr lang="en-US" sz="1100" dirty="0"/>
              <a:t> – first successful English settlement in the New World</a:t>
            </a:r>
          </a:p>
          <a:p>
            <a:endParaRPr lang="en-US" sz="1100" dirty="0"/>
          </a:p>
          <a:p>
            <a:r>
              <a:rPr lang="en-US" sz="1100" b="1" dirty="0"/>
              <a:t>Cash crop </a:t>
            </a:r>
            <a:r>
              <a:rPr lang="en-US" sz="1100" dirty="0"/>
              <a:t>– crops grown specifically to be sold for profit.</a:t>
            </a:r>
          </a:p>
          <a:p>
            <a:endParaRPr lang="en-US" sz="1100" dirty="0"/>
          </a:p>
          <a:p>
            <a:r>
              <a:rPr lang="en-US" sz="1100" b="1" dirty="0"/>
              <a:t>Subsistence farming </a:t>
            </a:r>
            <a:r>
              <a:rPr lang="en-US" sz="1100" dirty="0"/>
              <a:t>– Growing just enough to support a family with little left to be sold for profit.</a:t>
            </a:r>
          </a:p>
          <a:p>
            <a:endParaRPr lang="en-US" sz="1100" dirty="0"/>
          </a:p>
          <a:p>
            <a:r>
              <a:rPr lang="en-US" sz="1100" b="1" dirty="0"/>
              <a:t>Breadbasket Colonies </a:t>
            </a:r>
            <a:r>
              <a:rPr lang="en-US" sz="1100" dirty="0"/>
              <a:t>– nickname given to the middle colonies because of the large amount of grain grown there.</a:t>
            </a:r>
          </a:p>
          <a:p>
            <a:endParaRPr lang="en-US" sz="1100" dirty="0"/>
          </a:p>
          <a:p>
            <a:r>
              <a:rPr lang="en-US" sz="1100" b="1" dirty="0"/>
              <a:t>Plantation</a:t>
            </a:r>
            <a:r>
              <a:rPr lang="en-US" sz="1100" dirty="0"/>
              <a:t> – large farms growing cash crops, usually with the use of slave labor.</a:t>
            </a:r>
          </a:p>
          <a:p>
            <a:endParaRPr lang="en-US" sz="1100" dirty="0"/>
          </a:p>
          <a:p>
            <a:r>
              <a:rPr lang="en-US" sz="1100" b="1" dirty="0"/>
              <a:t>Mercantilism</a:t>
            </a:r>
            <a:r>
              <a:rPr lang="en-US" sz="1100" dirty="0"/>
              <a:t> – economic system where a parent country profits from the natural resources of a colony.</a:t>
            </a:r>
          </a:p>
          <a:p>
            <a:endParaRPr lang="en-US" sz="1100" dirty="0"/>
          </a:p>
          <a:p>
            <a:r>
              <a:rPr lang="en-US" sz="1100" b="1" dirty="0"/>
              <a:t>Triangular Trade </a:t>
            </a:r>
            <a:r>
              <a:rPr lang="en-US" sz="1100" dirty="0"/>
              <a:t>- System of trade between the colonies, Europe or Africa, and the West Indies</a:t>
            </a:r>
          </a:p>
          <a:p>
            <a:endParaRPr lang="en-US" sz="1100" dirty="0"/>
          </a:p>
          <a:p>
            <a:r>
              <a:rPr lang="en-US" sz="1100" b="1" dirty="0"/>
              <a:t>Middle Passage  </a:t>
            </a:r>
            <a:r>
              <a:rPr lang="en-US" sz="1100" dirty="0"/>
              <a:t>- the leg of the triangular trade that saw the importation of slaves to America.</a:t>
            </a:r>
          </a:p>
          <a:p>
            <a:endParaRPr lang="en-US" sz="1100" dirty="0"/>
          </a:p>
          <a:p>
            <a:r>
              <a:rPr lang="en-US" sz="1100" b="1" dirty="0"/>
              <a:t>Fundamental Orders of Connecticut </a:t>
            </a:r>
            <a:r>
              <a:rPr lang="en-US" sz="1100" dirty="0"/>
              <a:t>– 1639, the first written constitution in  America</a:t>
            </a:r>
          </a:p>
        </p:txBody>
      </p:sp>
      <p:sp>
        <p:nvSpPr>
          <p:cNvPr id="5" name="TextBox 4"/>
          <p:cNvSpPr txBox="1"/>
          <p:nvPr/>
        </p:nvSpPr>
        <p:spPr>
          <a:xfrm>
            <a:off x="4648200" y="1237858"/>
            <a:ext cx="4371392" cy="5339923"/>
          </a:xfrm>
          <a:prstGeom prst="rect">
            <a:avLst/>
          </a:prstGeom>
          <a:solidFill>
            <a:schemeClr val="accent3">
              <a:lumMod val="20000"/>
              <a:lumOff val="80000"/>
            </a:schemeClr>
          </a:solidFill>
        </p:spPr>
        <p:txBody>
          <a:bodyPr wrap="square" rtlCol="0">
            <a:spAutoFit/>
          </a:bodyPr>
          <a:lstStyle/>
          <a:p>
            <a:r>
              <a:rPr lang="en-US" sz="1100" b="1" dirty="0"/>
              <a:t>Columbus</a:t>
            </a:r>
            <a:r>
              <a:rPr lang="en-US" sz="1100" dirty="0"/>
              <a:t> – explorer credited with discovering the Americas</a:t>
            </a:r>
          </a:p>
          <a:p>
            <a:endParaRPr lang="en-US" sz="1100" dirty="0"/>
          </a:p>
          <a:p>
            <a:r>
              <a:rPr lang="en-US" sz="1100" b="1" dirty="0"/>
              <a:t>John Smith </a:t>
            </a:r>
            <a:r>
              <a:rPr lang="en-US" sz="1100" dirty="0"/>
              <a:t>– early leader of Jamestown. </a:t>
            </a:r>
          </a:p>
          <a:p>
            <a:endParaRPr lang="en-US" sz="1100" dirty="0"/>
          </a:p>
          <a:p>
            <a:r>
              <a:rPr lang="en-US" sz="1100" b="1" dirty="0"/>
              <a:t>John Rolfe </a:t>
            </a:r>
            <a:r>
              <a:rPr lang="en-US" sz="1100" dirty="0"/>
              <a:t>– Jamestown settler who began growing cash crop of tobacco.</a:t>
            </a:r>
          </a:p>
          <a:p>
            <a:endParaRPr lang="en-US" sz="1100" dirty="0"/>
          </a:p>
          <a:p>
            <a:r>
              <a:rPr lang="en-US" sz="1100" b="1" dirty="0"/>
              <a:t>Pocahontas</a:t>
            </a:r>
            <a:r>
              <a:rPr lang="en-US" sz="1100" dirty="0"/>
              <a:t> – Native American who assisted Jamestown’s settlers</a:t>
            </a:r>
          </a:p>
          <a:p>
            <a:endParaRPr lang="en-US" sz="1100" dirty="0"/>
          </a:p>
          <a:p>
            <a:r>
              <a:rPr lang="en-US" sz="1100" b="1" dirty="0"/>
              <a:t>Pilgrims</a:t>
            </a:r>
            <a:r>
              <a:rPr lang="en-US" sz="1100" dirty="0"/>
              <a:t> – English settlers who traveled to Massachusetts to escape religious persecution.</a:t>
            </a:r>
          </a:p>
          <a:p>
            <a:endParaRPr lang="en-US" sz="1100" dirty="0"/>
          </a:p>
          <a:p>
            <a:r>
              <a:rPr lang="en-US" sz="1100" b="1" dirty="0"/>
              <a:t>Squanto </a:t>
            </a:r>
            <a:r>
              <a:rPr lang="en-US" sz="1100" dirty="0"/>
              <a:t>– Native American who helped the Pilgrim settlers of Plymouth</a:t>
            </a:r>
          </a:p>
          <a:p>
            <a:endParaRPr lang="en-US" sz="1100" dirty="0"/>
          </a:p>
          <a:p>
            <a:r>
              <a:rPr lang="en-US" sz="1100" b="1" dirty="0"/>
              <a:t>Puritans</a:t>
            </a:r>
            <a:r>
              <a:rPr lang="en-US" sz="1100" dirty="0"/>
              <a:t> – religious group and founders of New England Colonies.</a:t>
            </a:r>
          </a:p>
          <a:p>
            <a:endParaRPr lang="en-US" sz="1100" dirty="0"/>
          </a:p>
          <a:p>
            <a:r>
              <a:rPr lang="en-US" sz="1100" b="1" dirty="0"/>
              <a:t>Quakers</a:t>
            </a:r>
            <a:r>
              <a:rPr lang="en-US" sz="1100" dirty="0"/>
              <a:t> – very tolerant religious group found in the middle colonies.</a:t>
            </a:r>
          </a:p>
          <a:p>
            <a:endParaRPr lang="en-US" sz="1100" b="1" dirty="0"/>
          </a:p>
          <a:p>
            <a:r>
              <a:rPr lang="en-US" sz="1100" b="1" dirty="0"/>
              <a:t>William Penn </a:t>
            </a:r>
            <a:r>
              <a:rPr lang="en-US" sz="1100" dirty="0"/>
              <a:t>–founder of Pennsylvania (Quaker Colony)</a:t>
            </a:r>
          </a:p>
          <a:p>
            <a:endParaRPr lang="en-US" sz="1100" dirty="0"/>
          </a:p>
          <a:p>
            <a:r>
              <a:rPr lang="en-US" sz="1100" b="1" dirty="0"/>
              <a:t>James Oglethorpe </a:t>
            </a:r>
            <a:r>
              <a:rPr lang="en-US" sz="1100" dirty="0"/>
              <a:t>– founder of Georgia (debtor colony, buffer to Spanish Florida)</a:t>
            </a:r>
          </a:p>
          <a:p>
            <a:endParaRPr lang="en-US" sz="1100" dirty="0"/>
          </a:p>
          <a:p>
            <a:r>
              <a:rPr lang="en-US" sz="1100" b="1" dirty="0"/>
              <a:t>Lord Baltimore </a:t>
            </a:r>
            <a:r>
              <a:rPr lang="en-US" sz="1100" dirty="0"/>
              <a:t>– founder of Maryland (haven for Catholics))</a:t>
            </a:r>
          </a:p>
          <a:p>
            <a:endParaRPr lang="en-US" sz="1100" dirty="0"/>
          </a:p>
          <a:p>
            <a:r>
              <a:rPr lang="en-US" sz="1100" b="1" dirty="0"/>
              <a:t>House of Burgesses </a:t>
            </a:r>
            <a:r>
              <a:rPr lang="en-US" sz="1100" dirty="0"/>
              <a:t>– 1619, first elected representative body in America.</a:t>
            </a:r>
          </a:p>
          <a:p>
            <a:endParaRPr lang="en-US" sz="1100" dirty="0"/>
          </a:p>
          <a:p>
            <a:r>
              <a:rPr lang="en-US" sz="1100" b="1" dirty="0"/>
              <a:t>Magna Carta </a:t>
            </a:r>
            <a:r>
              <a:rPr lang="en-US" sz="1100" dirty="0"/>
              <a:t>- “Great Charter”, 1215. This  document limited the power of the king  </a:t>
            </a:r>
          </a:p>
          <a:p>
            <a:endParaRPr lang="en-US" sz="1100" dirty="0"/>
          </a:p>
          <a:p>
            <a:r>
              <a:rPr lang="en-US" sz="1100" b="1" dirty="0"/>
              <a:t>Mayflower Compact </a:t>
            </a:r>
            <a:r>
              <a:rPr lang="en-US" sz="1100" dirty="0"/>
              <a:t>– 1620, an agreement for self government and majority rule.</a:t>
            </a:r>
          </a:p>
        </p:txBody>
      </p:sp>
      <p:pic>
        <p:nvPicPr>
          <p:cNvPr id="6" name="Picture 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8" name="Slide Number Placeholder 7"/>
          <p:cNvSpPr>
            <a:spLocks noGrp="1"/>
          </p:cNvSpPr>
          <p:nvPr>
            <p:ph type="sldNum" sz="quarter" idx="12"/>
          </p:nvPr>
        </p:nvSpPr>
        <p:spPr/>
        <p:txBody>
          <a:bodyPr/>
          <a:lstStyle/>
          <a:p>
            <a:fld id="{37281B73-CC8C-48DE-8BC7-F455B6DC89A0}" type="slidenum">
              <a:rPr lang="en-US" smtClean="0"/>
              <a:t>7</a:t>
            </a:fld>
            <a:endParaRPr lang="en-US"/>
          </a:p>
        </p:txBody>
      </p:sp>
    </p:spTree>
    <p:extLst>
      <p:ext uri="{BB962C8B-B14F-4D97-AF65-F5344CB8AC3E}">
        <p14:creationId xmlns:p14="http://schemas.microsoft.com/office/powerpoint/2010/main" val="217412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fe867b.medialib.glogster.com/media/e5/e5b09f85f2d2bc141b4137517f6ed609643fc12d5d862cf2fe27d6c414802068/french-and-indian-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52366"/>
            <a:ext cx="3721596" cy="30930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6">
                    <a:lumMod val="75000"/>
                  </a:schemeClr>
                </a:solidFill>
              </a:rPr>
              <a:t>THE FRENCH &amp; INDIAN WAR (1754-1763)</a:t>
            </a:r>
            <a:endParaRPr lang="en-US" sz="1400" b="1" dirty="0">
              <a:solidFill>
                <a:schemeClr val="accent6">
                  <a:lumMod val="75000"/>
                </a:schemeClr>
              </a:solidFill>
            </a:endParaRPr>
          </a:p>
        </p:txBody>
      </p:sp>
      <p:pic>
        <p:nvPicPr>
          <p:cNvPr id="3" name="Picture 14" descr="http://www.enchantedlearning.com/europe/britain/Flagbig.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21" b="6407"/>
          <a:stretch/>
        </p:blipFill>
        <p:spPr bwMode="auto">
          <a:xfrm>
            <a:off x="5257275" y="647118"/>
            <a:ext cx="1341578" cy="8768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12" descr="http://www.presidiolabahia.org/images/nine_flags/fr-23w.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6963" y="645386"/>
            <a:ext cx="1336481" cy="87861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http://www.ambrosevideo.com/resources/documents/1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222" t="21797" r="19513"/>
          <a:stretch/>
        </p:blipFill>
        <p:spPr bwMode="auto">
          <a:xfrm>
            <a:off x="152400" y="762000"/>
            <a:ext cx="2062018" cy="26498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ccordfamilyassn.com/Map1763-30.jpg"/>
          <p:cNvPicPr>
            <a:picLocks noChangeAspect="1" noChangeArrowheads="1"/>
          </p:cNvPicPr>
          <p:nvPr/>
        </p:nvPicPr>
        <p:blipFill rotWithShape="1">
          <a:blip r:embed="rId6">
            <a:extLst>
              <a:ext uri="{28A0092B-C50C-407E-A947-70E740481C1C}">
                <a14:useLocalDpi xmlns:a14="http://schemas.microsoft.com/office/drawing/2010/main" val="0"/>
              </a:ext>
            </a:extLst>
          </a:blip>
          <a:srcRect l="5886" t="15924" r="3591" b="18032"/>
          <a:stretch/>
        </p:blipFill>
        <p:spPr bwMode="auto">
          <a:xfrm>
            <a:off x="6529753" y="4589621"/>
            <a:ext cx="2451899" cy="210935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http://www.mccordfamilyassn.com/FrIndPre1763150.jpg"/>
          <p:cNvPicPr>
            <a:picLocks noChangeAspect="1" noChangeArrowheads="1"/>
          </p:cNvPicPr>
          <p:nvPr/>
        </p:nvPicPr>
        <p:blipFill rotWithShape="1">
          <a:blip r:embed="rId7">
            <a:extLst>
              <a:ext uri="{28A0092B-C50C-407E-A947-70E740481C1C}">
                <a14:useLocalDpi xmlns:a14="http://schemas.microsoft.com/office/drawing/2010/main" val="0"/>
              </a:ext>
            </a:extLst>
          </a:blip>
          <a:srcRect t="14762" b="17870"/>
          <a:stretch/>
        </p:blipFill>
        <p:spPr bwMode="auto">
          <a:xfrm>
            <a:off x="152400" y="4589621"/>
            <a:ext cx="2364563" cy="210935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Explosion 1 5"/>
          <p:cNvSpPr/>
          <p:nvPr/>
        </p:nvSpPr>
        <p:spPr>
          <a:xfrm>
            <a:off x="3657600" y="647118"/>
            <a:ext cx="1828800" cy="1016079"/>
          </a:xfrm>
          <a:prstGeom prst="irregularSeal1">
            <a:avLst/>
          </a:prstGeom>
          <a:solidFill>
            <a:srgbClr val="FCF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ngsana New" pitchFamily="18" charset="-34"/>
                <a:cs typeface="Angsana New" pitchFamily="18" charset="-34"/>
              </a:rPr>
              <a:t>WAR!!!</a:t>
            </a:r>
          </a:p>
        </p:txBody>
      </p:sp>
      <p:pic>
        <p:nvPicPr>
          <p:cNvPr id="2060" name="Picture 12" descr="http://upload.wikimedia.org/wikipedia/commons/c/c7/Washington_177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638" t="4892" r="16553"/>
          <a:stretch/>
        </p:blipFill>
        <p:spPr bwMode="auto">
          <a:xfrm>
            <a:off x="6858000" y="762000"/>
            <a:ext cx="1981200" cy="30227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4399121"/>
            <a:ext cx="2364563" cy="246221"/>
          </a:xfrm>
          <a:prstGeom prst="rect">
            <a:avLst/>
          </a:prstGeom>
          <a:solidFill>
            <a:schemeClr val="accent6">
              <a:lumMod val="50000"/>
            </a:schemeClr>
          </a:solidFill>
          <a:ln w="38100">
            <a:solidFill>
              <a:schemeClr val="tx1"/>
            </a:solidFill>
          </a:ln>
        </p:spPr>
        <p:txBody>
          <a:bodyPr wrap="square" rtlCol="0">
            <a:spAutoFit/>
          </a:bodyPr>
          <a:lstStyle/>
          <a:p>
            <a:pPr algn="ctr"/>
            <a:r>
              <a:rPr lang="en-US" sz="1000" b="1" dirty="0">
                <a:solidFill>
                  <a:schemeClr val="bg1"/>
                </a:solidFill>
              </a:rPr>
              <a:t>North America – Before the War</a:t>
            </a:r>
          </a:p>
        </p:txBody>
      </p:sp>
      <p:sp>
        <p:nvSpPr>
          <p:cNvPr id="14" name="TextBox 13"/>
          <p:cNvSpPr txBox="1"/>
          <p:nvPr/>
        </p:nvSpPr>
        <p:spPr>
          <a:xfrm>
            <a:off x="6529753" y="4399121"/>
            <a:ext cx="2451899" cy="246221"/>
          </a:xfrm>
          <a:prstGeom prst="rect">
            <a:avLst/>
          </a:prstGeom>
          <a:solidFill>
            <a:schemeClr val="accent6">
              <a:lumMod val="50000"/>
            </a:schemeClr>
          </a:solidFill>
          <a:ln w="38100">
            <a:solidFill>
              <a:schemeClr val="tx1"/>
            </a:solidFill>
          </a:ln>
        </p:spPr>
        <p:txBody>
          <a:bodyPr wrap="square" rtlCol="0">
            <a:spAutoFit/>
          </a:bodyPr>
          <a:lstStyle/>
          <a:p>
            <a:pPr algn="ctr"/>
            <a:r>
              <a:rPr lang="en-US" sz="1000" b="1" dirty="0">
                <a:solidFill>
                  <a:schemeClr val="bg1"/>
                </a:solidFill>
              </a:rPr>
              <a:t>North America – After the War</a:t>
            </a:r>
          </a:p>
        </p:txBody>
      </p:sp>
      <p:sp>
        <p:nvSpPr>
          <p:cNvPr id="5" name="TextBox 4"/>
          <p:cNvSpPr txBox="1"/>
          <p:nvPr/>
        </p:nvSpPr>
        <p:spPr>
          <a:xfrm>
            <a:off x="2667000" y="3622975"/>
            <a:ext cx="3721596" cy="738664"/>
          </a:xfrm>
          <a:prstGeom prst="rect">
            <a:avLst/>
          </a:prstGeom>
          <a:solidFill>
            <a:schemeClr val="accent3">
              <a:lumMod val="20000"/>
              <a:lumOff val="80000"/>
            </a:schemeClr>
          </a:solidFill>
        </p:spPr>
        <p:txBody>
          <a:bodyPr wrap="square" rtlCol="0">
            <a:spAutoFit/>
          </a:bodyPr>
          <a:lstStyle/>
          <a:p>
            <a:r>
              <a:rPr lang="en-US" sz="1050" dirty="0"/>
              <a:t>This was a </a:t>
            </a:r>
            <a:r>
              <a:rPr lang="en-US" sz="1050" b="1" dirty="0"/>
              <a:t>conflict between the French </a:t>
            </a:r>
            <a:r>
              <a:rPr lang="en-US" sz="1050" dirty="0"/>
              <a:t>(with their Indian allies) </a:t>
            </a:r>
            <a:r>
              <a:rPr lang="en-US" sz="1050" b="1" dirty="0"/>
              <a:t>and the British </a:t>
            </a:r>
            <a:r>
              <a:rPr lang="en-US" sz="1050" dirty="0"/>
              <a:t>(aided by the colonists). It was part of a larger war being fought all over the world. Colonists would learn many lessons about warfare during their role in this conflict.</a:t>
            </a:r>
          </a:p>
        </p:txBody>
      </p:sp>
      <p:sp>
        <p:nvSpPr>
          <p:cNvPr id="8" name="TextBox 7"/>
          <p:cNvSpPr txBox="1"/>
          <p:nvPr/>
        </p:nvSpPr>
        <p:spPr>
          <a:xfrm>
            <a:off x="152400" y="3172852"/>
            <a:ext cx="2062019" cy="900246"/>
          </a:xfrm>
          <a:prstGeom prst="rect">
            <a:avLst/>
          </a:prstGeom>
          <a:solidFill>
            <a:schemeClr val="accent3">
              <a:lumMod val="20000"/>
              <a:lumOff val="80000"/>
            </a:schemeClr>
          </a:solidFill>
        </p:spPr>
        <p:txBody>
          <a:bodyPr wrap="square" rtlCol="0">
            <a:spAutoFit/>
          </a:bodyPr>
          <a:lstStyle/>
          <a:p>
            <a:r>
              <a:rPr lang="en-US" sz="1050" dirty="0"/>
              <a:t>The two countries were fighting over the </a:t>
            </a:r>
            <a:r>
              <a:rPr lang="en-US" sz="1050" b="1" dirty="0"/>
              <a:t>Ohio River Valley</a:t>
            </a:r>
            <a:r>
              <a:rPr lang="en-US" sz="1050" dirty="0"/>
              <a:t>. This area was highly sought after for the forests, the soil, and mainly a </a:t>
            </a:r>
            <a:r>
              <a:rPr lang="en-US" sz="1050" b="1" dirty="0"/>
              <a:t>rich fur trade</a:t>
            </a:r>
            <a:r>
              <a:rPr lang="en-US" sz="1050" dirty="0"/>
              <a:t>.</a:t>
            </a:r>
          </a:p>
        </p:txBody>
      </p:sp>
      <p:sp>
        <p:nvSpPr>
          <p:cNvPr id="9" name="TextBox 8"/>
          <p:cNvSpPr txBox="1"/>
          <p:nvPr/>
        </p:nvSpPr>
        <p:spPr>
          <a:xfrm>
            <a:off x="6858000" y="3011268"/>
            <a:ext cx="1981200" cy="1061829"/>
          </a:xfrm>
          <a:prstGeom prst="rect">
            <a:avLst/>
          </a:prstGeom>
          <a:solidFill>
            <a:schemeClr val="accent3">
              <a:lumMod val="20000"/>
              <a:lumOff val="80000"/>
            </a:schemeClr>
          </a:solidFill>
        </p:spPr>
        <p:txBody>
          <a:bodyPr wrap="square" rtlCol="0">
            <a:spAutoFit/>
          </a:bodyPr>
          <a:lstStyle/>
          <a:p>
            <a:r>
              <a:rPr lang="en-US" sz="1050" dirty="0"/>
              <a:t>A young Colonial officer proves himself a hero for the British during the war. Later he would lead American troops against the British during the Revolution. His name was </a:t>
            </a:r>
            <a:r>
              <a:rPr lang="en-US" sz="1050" b="1" dirty="0"/>
              <a:t>George Washington</a:t>
            </a:r>
            <a:r>
              <a:rPr lang="en-US" sz="1050" dirty="0"/>
              <a:t>.</a:t>
            </a:r>
          </a:p>
        </p:txBody>
      </p:sp>
      <p:sp>
        <p:nvSpPr>
          <p:cNvPr id="10" name="TextBox 9"/>
          <p:cNvSpPr txBox="1"/>
          <p:nvPr/>
        </p:nvSpPr>
        <p:spPr>
          <a:xfrm>
            <a:off x="2819400" y="4613789"/>
            <a:ext cx="3352800" cy="2085186"/>
          </a:xfrm>
          <a:prstGeom prst="rect">
            <a:avLst/>
          </a:prstGeom>
          <a:solidFill>
            <a:schemeClr val="accent3">
              <a:lumMod val="20000"/>
              <a:lumOff val="80000"/>
            </a:schemeClr>
          </a:solidFill>
        </p:spPr>
        <p:txBody>
          <a:bodyPr wrap="square" rtlCol="0">
            <a:spAutoFit/>
          </a:bodyPr>
          <a:lstStyle/>
          <a:p>
            <a:pPr algn="ctr"/>
            <a:r>
              <a:rPr lang="en-US" sz="1400" b="1" u="sng" dirty="0"/>
              <a:t>TREATY OF PARIS, 1763</a:t>
            </a:r>
          </a:p>
          <a:p>
            <a:endParaRPr lang="en-US" sz="1050" dirty="0"/>
          </a:p>
          <a:p>
            <a:r>
              <a:rPr lang="en-US" sz="1050" dirty="0"/>
              <a:t>After years of fighting around the world</a:t>
            </a:r>
            <a:r>
              <a:rPr lang="en-US" sz="1050" b="1" dirty="0"/>
              <a:t>, France finally surrenders to Great Britain</a:t>
            </a:r>
            <a:r>
              <a:rPr lang="en-US" sz="1050" dirty="0"/>
              <a:t>.</a:t>
            </a:r>
          </a:p>
          <a:p>
            <a:endParaRPr lang="en-US" sz="1050" dirty="0"/>
          </a:p>
          <a:p>
            <a:r>
              <a:rPr lang="en-US" sz="1050" dirty="0"/>
              <a:t>This had a great effect on the colonies. France gave up all it’s land claims in North America. The British Colonies expanded all the way to the Mississippi River. Colonists were eager to begin moving west.</a:t>
            </a:r>
          </a:p>
          <a:p>
            <a:endParaRPr lang="en-US" sz="1050" dirty="0"/>
          </a:p>
          <a:p>
            <a:r>
              <a:rPr lang="en-US" sz="1050" dirty="0"/>
              <a:t>The Spanish Empire grew as well. Spain now claimed most of the land west of the Mississippi River.</a:t>
            </a:r>
          </a:p>
        </p:txBody>
      </p:sp>
      <p:cxnSp>
        <p:nvCxnSpPr>
          <p:cNvPr id="12" name="Straight Arrow Connector 11"/>
          <p:cNvCxnSpPr/>
          <p:nvPr/>
        </p:nvCxnSpPr>
        <p:spPr>
          <a:xfrm flipV="1">
            <a:off x="5806306" y="5867400"/>
            <a:ext cx="1585094"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806306" y="5707405"/>
            <a:ext cx="2194693" cy="837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13" name="Slide Number Placeholder 12"/>
          <p:cNvSpPr>
            <a:spLocks noGrp="1"/>
          </p:cNvSpPr>
          <p:nvPr>
            <p:ph type="sldNum" sz="quarter" idx="12"/>
          </p:nvPr>
        </p:nvSpPr>
        <p:spPr/>
        <p:txBody>
          <a:bodyPr/>
          <a:lstStyle/>
          <a:p>
            <a:fld id="{37281B73-CC8C-48DE-8BC7-F455B6DC89A0}" type="slidenum">
              <a:rPr lang="en-US" smtClean="0"/>
              <a:t>8</a:t>
            </a:fld>
            <a:endParaRPr lang="en-US"/>
          </a:p>
        </p:txBody>
      </p:sp>
    </p:spTree>
    <p:extLst>
      <p:ext uri="{BB962C8B-B14F-4D97-AF65-F5344CB8AC3E}">
        <p14:creationId xmlns:p14="http://schemas.microsoft.com/office/powerpoint/2010/main" val="609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5"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1628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1">
                    <a:lumMod val="75000"/>
                  </a:schemeClr>
                </a:solidFill>
              </a:rPr>
              <a:t>THE ROAD TO REVOLUTION</a:t>
            </a:r>
            <a:endParaRPr lang="en-US" sz="1400" b="1" dirty="0">
              <a:solidFill>
                <a:schemeClr val="accent1">
                  <a:lumMod val="75000"/>
                </a:schemeClr>
              </a:solidFill>
            </a:endParaRPr>
          </a:p>
        </p:txBody>
      </p:sp>
      <p:pic>
        <p:nvPicPr>
          <p:cNvPr id="1040" name="Picture 16" descr="http://www.learnnc.org/lp/media/uploads/2008/07/map_of_territorial_growth_1775.jpg"/>
          <p:cNvPicPr>
            <a:picLocks noChangeAspect="1" noChangeArrowheads="1"/>
          </p:cNvPicPr>
          <p:nvPr/>
        </p:nvPicPr>
        <p:blipFill rotWithShape="1">
          <a:blip r:embed="rId2">
            <a:extLst>
              <a:ext uri="{28A0092B-C50C-407E-A947-70E740481C1C}">
                <a14:useLocalDpi xmlns:a14="http://schemas.microsoft.com/office/drawing/2010/main" val="0"/>
              </a:ext>
            </a:extLst>
          </a:blip>
          <a:srcRect l="24316" t="6259" r="6290" b="23547"/>
          <a:stretch/>
        </p:blipFill>
        <p:spPr bwMode="auto">
          <a:xfrm>
            <a:off x="214745" y="761998"/>
            <a:ext cx="2032342" cy="264997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Octagon 5"/>
          <p:cNvSpPr/>
          <p:nvPr/>
        </p:nvSpPr>
        <p:spPr>
          <a:xfrm>
            <a:off x="325582" y="1646814"/>
            <a:ext cx="588818" cy="562986"/>
          </a:xfrm>
          <a:prstGeom prst="octagon">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STOP</a:t>
            </a:r>
          </a:p>
        </p:txBody>
      </p:sp>
      <p:pic>
        <p:nvPicPr>
          <p:cNvPr id="1044" name="Picture 20" descr="http://www.cr-cath.pvt.k12.ia.us/lasalle/Resources/8th%20Websites/Liz%20Shelby%20Addi%20David%20rev%20war/Liz%20L%20Rev%20War/Images/britishpost.jpg"/>
          <p:cNvPicPr>
            <a:picLocks noChangeAspect="1" noChangeArrowheads="1"/>
          </p:cNvPicPr>
          <p:nvPr/>
        </p:nvPicPr>
        <p:blipFill rotWithShape="1">
          <a:blip r:embed="rId3">
            <a:extLst>
              <a:ext uri="{28A0092B-C50C-407E-A947-70E740481C1C}">
                <a14:useLocalDpi xmlns:a14="http://schemas.microsoft.com/office/drawing/2010/main" val="0"/>
              </a:ext>
            </a:extLst>
          </a:blip>
          <a:srcRect l="3312" b="7340"/>
          <a:stretch/>
        </p:blipFill>
        <p:spPr bwMode="auto">
          <a:xfrm>
            <a:off x="5854475" y="1204406"/>
            <a:ext cx="2762827" cy="176515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42" name="Picture 18" descr="http://th06.deviantart.net/fs70/PRE/i/2012/290/8/2/quartering_act_by_motoast-d5i2is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1003" y="761998"/>
            <a:ext cx="1119460" cy="14478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50" name="Picture 26" descr="http://www.xtimeline.com/__UserPic_Large/42198/evt0910251239003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81" y="4028270"/>
            <a:ext cx="2105198" cy="212217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52" name="Picture 28" descr="http://etc.usf.edu/clipart/14500/14518/stamp2_14518_l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9283" y="4022558"/>
            <a:ext cx="1944408" cy="223586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953" y="2438400"/>
            <a:ext cx="3394364" cy="861774"/>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The Proclamation of 1763</a:t>
            </a:r>
          </a:p>
          <a:p>
            <a:r>
              <a:rPr lang="en-US" sz="1000" dirty="0"/>
              <a:t>Order by </a:t>
            </a:r>
            <a:r>
              <a:rPr lang="en-US" sz="1000" b="1" dirty="0"/>
              <a:t>Parliament</a:t>
            </a:r>
            <a:r>
              <a:rPr lang="en-US" sz="1000" dirty="0"/>
              <a:t> that forbade colonists from settling west of the Appalachian Mountains. Britain was in debt and could not afford another war with the Indians in the Ohio River Valley.</a:t>
            </a:r>
          </a:p>
        </p:txBody>
      </p:sp>
      <p:sp>
        <p:nvSpPr>
          <p:cNvPr id="4" name="TextBox 3"/>
          <p:cNvSpPr txBox="1"/>
          <p:nvPr/>
        </p:nvSpPr>
        <p:spPr>
          <a:xfrm>
            <a:off x="3810000" y="914400"/>
            <a:ext cx="2567709" cy="861774"/>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Quartering Act - 1765</a:t>
            </a:r>
          </a:p>
          <a:p>
            <a:r>
              <a:rPr lang="en-US" sz="1000" dirty="0"/>
              <a:t>Law passed by Parliament that required colonists to house and supply British soldiers. Although most colonists obeyed, many were outraged at the law.</a:t>
            </a:r>
          </a:p>
        </p:txBody>
      </p:sp>
      <p:sp>
        <p:nvSpPr>
          <p:cNvPr id="12" name="TextBox 11"/>
          <p:cNvSpPr txBox="1"/>
          <p:nvPr/>
        </p:nvSpPr>
        <p:spPr>
          <a:xfrm>
            <a:off x="1752953" y="5796503"/>
            <a:ext cx="2464154" cy="707886"/>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Sugar Act - 1764</a:t>
            </a:r>
          </a:p>
          <a:p>
            <a:r>
              <a:rPr lang="en-US" sz="1000" dirty="0"/>
              <a:t>This was a tax on imported sugar and molasses. The rise in price increased </a:t>
            </a:r>
            <a:r>
              <a:rPr lang="en-US" sz="1000" b="1" dirty="0"/>
              <a:t>smuggling</a:t>
            </a:r>
            <a:r>
              <a:rPr lang="en-US" sz="1000" dirty="0"/>
              <a:t> of these items.</a:t>
            </a:r>
          </a:p>
        </p:txBody>
      </p:sp>
      <p:sp>
        <p:nvSpPr>
          <p:cNvPr id="13" name="TextBox 12"/>
          <p:cNvSpPr txBox="1"/>
          <p:nvPr/>
        </p:nvSpPr>
        <p:spPr>
          <a:xfrm>
            <a:off x="3450135" y="4191000"/>
            <a:ext cx="2927574" cy="1169551"/>
          </a:xfrm>
          <a:prstGeom prst="rect">
            <a:avLst/>
          </a:prstGeom>
          <a:solidFill>
            <a:schemeClr val="accent3">
              <a:lumMod val="20000"/>
              <a:lumOff val="80000"/>
            </a:schemeClr>
          </a:solidFill>
          <a:ln>
            <a:solidFill>
              <a:schemeClr val="tx1"/>
            </a:solidFill>
          </a:ln>
        </p:spPr>
        <p:txBody>
          <a:bodyPr wrap="square" rtlCol="0">
            <a:spAutoFit/>
          </a:bodyPr>
          <a:lstStyle/>
          <a:p>
            <a:r>
              <a:rPr lang="en-US" sz="1000" b="1" u="sng" dirty="0"/>
              <a:t>Stamp Act - 1765</a:t>
            </a:r>
            <a:endParaRPr lang="en-US" sz="1000" dirty="0"/>
          </a:p>
          <a:p>
            <a:r>
              <a:rPr lang="en-US" sz="1000" dirty="0"/>
              <a:t>This was a tax  on paper goods and legal documents. These items had to be imprinted with a stamp to show the tax had been paid. Colonists organized groups like the </a:t>
            </a:r>
            <a:r>
              <a:rPr lang="en-US" sz="1000" b="1" dirty="0"/>
              <a:t>Sons of Liberty  </a:t>
            </a:r>
            <a:r>
              <a:rPr lang="en-US" sz="1000" dirty="0"/>
              <a:t>who </a:t>
            </a:r>
            <a:r>
              <a:rPr lang="en-US" sz="1000" b="1" dirty="0"/>
              <a:t>boycott</a:t>
            </a:r>
            <a:r>
              <a:rPr lang="en-US" sz="1000" dirty="0"/>
              <a:t>ed, and also held the </a:t>
            </a:r>
            <a:r>
              <a:rPr lang="en-US" sz="1000" b="1" dirty="0"/>
              <a:t>Stamp Act Congress </a:t>
            </a:r>
            <a:r>
              <a:rPr lang="en-US" sz="1000" dirty="0"/>
              <a:t>to show their disapproval of this tax.</a:t>
            </a:r>
          </a:p>
        </p:txBody>
      </p:sp>
      <p:pic>
        <p:nvPicPr>
          <p:cNvPr id="15" name="Picture 1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0600" y="149271"/>
            <a:ext cx="377890" cy="377890"/>
          </a:xfrm>
          <a:prstGeom prst="rect">
            <a:avLst/>
          </a:prstGeom>
        </p:spPr>
      </p:pic>
      <p:sp>
        <p:nvSpPr>
          <p:cNvPr id="7" name="Slide Number Placeholder 6"/>
          <p:cNvSpPr>
            <a:spLocks noGrp="1"/>
          </p:cNvSpPr>
          <p:nvPr>
            <p:ph type="sldNum" sz="quarter" idx="12"/>
          </p:nvPr>
        </p:nvSpPr>
        <p:spPr/>
        <p:txBody>
          <a:bodyPr/>
          <a:lstStyle/>
          <a:p>
            <a:fld id="{37281B73-CC8C-48DE-8BC7-F455B6DC89A0}" type="slidenum">
              <a:rPr lang="en-US" smtClean="0"/>
              <a:t>9</a:t>
            </a:fld>
            <a:endParaRPr lang="en-US"/>
          </a:p>
        </p:txBody>
      </p:sp>
    </p:spTree>
    <p:extLst>
      <p:ext uri="{BB962C8B-B14F-4D97-AF65-F5344CB8AC3E}">
        <p14:creationId xmlns:p14="http://schemas.microsoft.com/office/powerpoint/2010/main" val="384270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lumMod val="20000"/>
            <a:lumOff val="80000"/>
          </a:schemeClr>
        </a:solidFill>
      </a:spPr>
      <a:bodyPr wrap="square" rtlCol="0">
        <a:spAutoFit/>
      </a:bodyPr>
      <a:lstStyle>
        <a:defPPr algn="ctr">
          <a:defRPr sz="1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22760</TotalTime>
  <Words>3535</Words>
  <Application>Microsoft Macintosh PowerPoint</Application>
  <PresentationFormat>On-screen Show (4:3)</PresentationFormat>
  <Paragraphs>336</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Angsana New</vt:lpstr>
      <vt:lpstr>Arial</vt:lpstr>
      <vt:lpstr>Calibri</vt:lpstr>
      <vt:lpstr>Castellar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Clear Creek ISD</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CCISD Tech</dc:creator>
  <cp:lastModifiedBy>Microsoft Office User</cp:lastModifiedBy>
  <cp:revision>564</cp:revision>
  <cp:lastPrinted>2015-04-02T20:00:22Z</cp:lastPrinted>
  <dcterms:created xsi:type="dcterms:W3CDTF">2013-10-03T14:43:17Z</dcterms:created>
  <dcterms:modified xsi:type="dcterms:W3CDTF">2018-08-16T20:31:41Z</dcterms:modified>
</cp:coreProperties>
</file>